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0"/>
  </p:notesMasterIdLst>
  <p:sldIdLst>
    <p:sldId id="273" r:id="rId2"/>
    <p:sldId id="274" r:id="rId3"/>
    <p:sldId id="281" r:id="rId4"/>
    <p:sldId id="278" r:id="rId5"/>
    <p:sldId id="282" r:id="rId6"/>
    <p:sldId id="280" r:id="rId7"/>
    <p:sldId id="279" r:id="rId8"/>
    <p:sldId id="295" r:id="rId9"/>
    <p:sldId id="296" r:id="rId10"/>
    <p:sldId id="297" r:id="rId11"/>
    <p:sldId id="294" r:id="rId12"/>
    <p:sldId id="266" r:id="rId13"/>
    <p:sldId id="298" r:id="rId14"/>
    <p:sldId id="268" r:id="rId15"/>
    <p:sldId id="299" r:id="rId16"/>
    <p:sldId id="269" r:id="rId17"/>
    <p:sldId id="292" r:id="rId18"/>
    <p:sldId id="293" r:id="rId19"/>
    <p:sldId id="258" r:id="rId20"/>
    <p:sldId id="271" r:id="rId21"/>
    <p:sldId id="300" r:id="rId22"/>
    <p:sldId id="301" r:id="rId23"/>
    <p:sldId id="306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12" r:id="rId34"/>
    <p:sldId id="314" r:id="rId35"/>
    <p:sldId id="316" r:id="rId36"/>
    <p:sldId id="317" r:id="rId37"/>
    <p:sldId id="313" r:id="rId38"/>
    <p:sldId id="31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2952A3"/>
    <a:srgbClr val="FF1515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810E-F5F8-43FE-943F-51E3F3574D7C}" type="doc">
      <dgm:prSet loTypeId="urn:microsoft.com/office/officeart/2005/8/layout/process2" loCatId="process" qsTypeId="urn:microsoft.com/office/officeart/2005/8/quickstyle/3d2" qsCatId="3D" csTypeId="urn:microsoft.com/office/officeart/2005/8/colors/accent1_4" csCatId="accent1" phldr="1"/>
      <dgm:spPr/>
    </dgm:pt>
    <dgm:pt modelId="{F3A976C0-337C-445B-A290-94E38E9184C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Вступительный (нулевой) модуль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3214ED-DA55-42B7-9923-DE95FBB156CD}" type="parTrans" cxnId="{77EEF51B-2B25-44A5-9770-086ABF8950F5}">
      <dgm:prSet/>
      <dgm:spPr/>
      <dgm:t>
        <a:bodyPr/>
        <a:lstStyle/>
        <a:p>
          <a:endParaRPr lang="ru-RU"/>
        </a:p>
      </dgm:t>
    </dgm:pt>
    <dgm:pt modelId="{6D64DEF8-B77F-421D-AAA5-88BC63A78087}" type="sibTrans" cxnId="{77EEF51B-2B25-44A5-9770-086ABF8950F5}">
      <dgm:prSet/>
      <dgm:spPr>
        <a:solidFill>
          <a:srgbClr val="0070C0"/>
        </a:solidFill>
        <a:ln>
          <a:solidFill>
            <a:srgbClr val="2952A3"/>
          </a:solidFill>
        </a:ln>
      </dgm:spPr>
      <dgm:t>
        <a:bodyPr/>
        <a:lstStyle/>
        <a:p>
          <a:endParaRPr lang="ru-RU"/>
        </a:p>
      </dgm:t>
    </dgm:pt>
    <dgm:pt modelId="{D97541E1-2465-402B-847A-110AA84EEF4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Модули, содержащие уроки курса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2E78D-F5B1-4250-9DB7-64EC007950C9}" type="parTrans" cxnId="{75B0C6A6-3DCB-48A3-9B4F-8E59B0309E60}">
      <dgm:prSet/>
      <dgm:spPr/>
      <dgm:t>
        <a:bodyPr/>
        <a:lstStyle/>
        <a:p>
          <a:endParaRPr lang="ru-RU"/>
        </a:p>
      </dgm:t>
    </dgm:pt>
    <dgm:pt modelId="{448CDF12-B8A3-4EA4-BAD1-83B85D4AFC1B}" type="sibTrans" cxnId="{75B0C6A6-3DCB-48A3-9B4F-8E59B0309E60}">
      <dgm:prSet/>
      <dgm:spPr>
        <a:solidFill>
          <a:srgbClr val="00B0F0"/>
        </a:solidFill>
        <a:ln>
          <a:solidFill>
            <a:srgbClr val="2952A3"/>
          </a:solidFill>
        </a:ln>
      </dgm:spPr>
      <dgm:t>
        <a:bodyPr/>
        <a:lstStyle/>
        <a:p>
          <a:endParaRPr lang="ru-RU"/>
        </a:p>
      </dgm:t>
    </dgm:pt>
    <dgm:pt modelId="{199BA9E3-F93A-4E4C-95B7-20A91F30D33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Итоговый модуль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53063-4433-4598-9F48-94ACC4D1542A}" type="parTrans" cxnId="{C409130B-0211-4F99-B5B7-FB2F8B76F33C}">
      <dgm:prSet/>
      <dgm:spPr/>
      <dgm:t>
        <a:bodyPr/>
        <a:lstStyle/>
        <a:p>
          <a:endParaRPr lang="ru-RU"/>
        </a:p>
      </dgm:t>
    </dgm:pt>
    <dgm:pt modelId="{A77E7A38-C0E7-4E69-A1A2-CFF4575BF23B}" type="sibTrans" cxnId="{C409130B-0211-4F99-B5B7-FB2F8B76F33C}">
      <dgm:prSet/>
      <dgm:spPr/>
      <dgm:t>
        <a:bodyPr/>
        <a:lstStyle/>
        <a:p>
          <a:endParaRPr lang="ru-RU"/>
        </a:p>
      </dgm:t>
    </dgm:pt>
    <dgm:pt modelId="{64BB8102-58CF-4855-8A06-1C79746218C5}" type="pres">
      <dgm:prSet presAssocID="{A651810E-F5F8-43FE-943F-51E3F3574D7C}" presName="linearFlow" presStyleCnt="0">
        <dgm:presLayoutVars>
          <dgm:resizeHandles val="exact"/>
        </dgm:presLayoutVars>
      </dgm:prSet>
      <dgm:spPr/>
    </dgm:pt>
    <dgm:pt modelId="{98681E70-A780-4274-A8B4-E98E26DC949A}" type="pres">
      <dgm:prSet presAssocID="{F3A976C0-337C-445B-A290-94E38E9184CE}" presName="node" presStyleLbl="node1" presStyleIdx="0" presStyleCnt="3" custScaleX="23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5F5BC-E530-46F4-BCB8-A0427178D16F}" type="pres">
      <dgm:prSet presAssocID="{6D64DEF8-B77F-421D-AAA5-88BC63A780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0F50F8-F62C-4101-B0BF-9BB50B158439}" type="pres">
      <dgm:prSet presAssocID="{6D64DEF8-B77F-421D-AAA5-88BC63A7808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BC85882-444E-4559-9C48-3203D201C45F}" type="pres">
      <dgm:prSet presAssocID="{D97541E1-2465-402B-847A-110AA84EEF44}" presName="node" presStyleLbl="node1" presStyleIdx="1" presStyleCnt="3" custScaleX="23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CEC58-D3D9-48B7-A800-9ED0E5293D6B}" type="pres">
      <dgm:prSet presAssocID="{448CDF12-B8A3-4EA4-BAD1-83B85D4AFC1B}" presName="sibTrans" presStyleLbl="sibTrans2D1" presStyleIdx="1" presStyleCnt="2" custLinFactNeighborY="0"/>
      <dgm:spPr/>
      <dgm:t>
        <a:bodyPr/>
        <a:lstStyle/>
        <a:p>
          <a:endParaRPr lang="ru-RU"/>
        </a:p>
      </dgm:t>
    </dgm:pt>
    <dgm:pt modelId="{70ED34AE-EDEC-4413-9127-D8A7D56E7AD5}" type="pres">
      <dgm:prSet presAssocID="{448CDF12-B8A3-4EA4-BAD1-83B85D4AFC1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6275B86-10CC-4F85-99A4-2F03B480DBEA}" type="pres">
      <dgm:prSet presAssocID="{199BA9E3-F93A-4E4C-95B7-20A91F30D339}" presName="node" presStyleLbl="node1" presStyleIdx="2" presStyleCnt="3" custScaleX="23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EF51B-2B25-44A5-9770-086ABF8950F5}" srcId="{A651810E-F5F8-43FE-943F-51E3F3574D7C}" destId="{F3A976C0-337C-445B-A290-94E38E9184CE}" srcOrd="0" destOrd="0" parTransId="{403214ED-DA55-42B7-9923-DE95FBB156CD}" sibTransId="{6D64DEF8-B77F-421D-AAA5-88BC63A78087}"/>
    <dgm:cxn modelId="{75B0C6A6-3DCB-48A3-9B4F-8E59B0309E60}" srcId="{A651810E-F5F8-43FE-943F-51E3F3574D7C}" destId="{D97541E1-2465-402B-847A-110AA84EEF44}" srcOrd="1" destOrd="0" parTransId="{3832E78D-F5B1-4250-9DB7-64EC007950C9}" sibTransId="{448CDF12-B8A3-4EA4-BAD1-83B85D4AFC1B}"/>
    <dgm:cxn modelId="{6FF04045-2C40-4B24-8685-3869F59B091A}" type="presOf" srcId="{199BA9E3-F93A-4E4C-95B7-20A91F30D339}" destId="{66275B86-10CC-4F85-99A4-2F03B480DBEA}" srcOrd="0" destOrd="0" presId="urn:microsoft.com/office/officeart/2005/8/layout/process2"/>
    <dgm:cxn modelId="{8323DBCA-3B6B-4316-AFDB-D0EA935C3D5F}" type="presOf" srcId="{6D64DEF8-B77F-421D-AAA5-88BC63A78087}" destId="{DA0F50F8-F62C-4101-B0BF-9BB50B158439}" srcOrd="1" destOrd="0" presId="urn:microsoft.com/office/officeart/2005/8/layout/process2"/>
    <dgm:cxn modelId="{FF5E74EE-C577-4190-96D5-41C83FA48DE0}" type="presOf" srcId="{D97541E1-2465-402B-847A-110AA84EEF44}" destId="{9BC85882-444E-4559-9C48-3203D201C45F}" srcOrd="0" destOrd="0" presId="urn:microsoft.com/office/officeart/2005/8/layout/process2"/>
    <dgm:cxn modelId="{BDBB777C-A7C5-4BD6-A384-793A1903A27B}" type="presOf" srcId="{448CDF12-B8A3-4EA4-BAD1-83B85D4AFC1B}" destId="{1B8CEC58-D3D9-48B7-A800-9ED0E5293D6B}" srcOrd="0" destOrd="0" presId="urn:microsoft.com/office/officeart/2005/8/layout/process2"/>
    <dgm:cxn modelId="{BF839983-7C66-4447-9FB5-99FD4676C002}" type="presOf" srcId="{F3A976C0-337C-445B-A290-94E38E9184CE}" destId="{98681E70-A780-4274-A8B4-E98E26DC949A}" srcOrd="0" destOrd="0" presId="urn:microsoft.com/office/officeart/2005/8/layout/process2"/>
    <dgm:cxn modelId="{86F60073-F272-4BBB-8857-E1E18332310C}" type="presOf" srcId="{448CDF12-B8A3-4EA4-BAD1-83B85D4AFC1B}" destId="{70ED34AE-EDEC-4413-9127-D8A7D56E7AD5}" srcOrd="1" destOrd="0" presId="urn:microsoft.com/office/officeart/2005/8/layout/process2"/>
    <dgm:cxn modelId="{361BCAC5-E490-43F8-ACCC-DB2B051B537A}" type="presOf" srcId="{6D64DEF8-B77F-421D-AAA5-88BC63A78087}" destId="{F665F5BC-E530-46F4-BCB8-A0427178D16F}" srcOrd="0" destOrd="0" presId="urn:microsoft.com/office/officeart/2005/8/layout/process2"/>
    <dgm:cxn modelId="{C409130B-0211-4F99-B5B7-FB2F8B76F33C}" srcId="{A651810E-F5F8-43FE-943F-51E3F3574D7C}" destId="{199BA9E3-F93A-4E4C-95B7-20A91F30D339}" srcOrd="2" destOrd="0" parTransId="{3FE53063-4433-4598-9F48-94ACC4D1542A}" sibTransId="{A77E7A38-C0E7-4E69-A1A2-CFF4575BF23B}"/>
    <dgm:cxn modelId="{DDC65568-8971-485D-AA60-C74E71CEB3F1}" type="presOf" srcId="{A651810E-F5F8-43FE-943F-51E3F3574D7C}" destId="{64BB8102-58CF-4855-8A06-1C79746218C5}" srcOrd="0" destOrd="0" presId="urn:microsoft.com/office/officeart/2005/8/layout/process2"/>
    <dgm:cxn modelId="{55D572D4-DE31-4D26-9D21-53821CECCE29}" type="presParOf" srcId="{64BB8102-58CF-4855-8A06-1C79746218C5}" destId="{98681E70-A780-4274-A8B4-E98E26DC949A}" srcOrd="0" destOrd="0" presId="urn:microsoft.com/office/officeart/2005/8/layout/process2"/>
    <dgm:cxn modelId="{135441EB-C182-4026-AA62-21C857E83C8E}" type="presParOf" srcId="{64BB8102-58CF-4855-8A06-1C79746218C5}" destId="{F665F5BC-E530-46F4-BCB8-A0427178D16F}" srcOrd="1" destOrd="0" presId="urn:microsoft.com/office/officeart/2005/8/layout/process2"/>
    <dgm:cxn modelId="{6AC16B1B-4DCF-4F5A-97A9-2CDB94868BC2}" type="presParOf" srcId="{F665F5BC-E530-46F4-BCB8-A0427178D16F}" destId="{DA0F50F8-F62C-4101-B0BF-9BB50B158439}" srcOrd="0" destOrd="0" presId="urn:microsoft.com/office/officeart/2005/8/layout/process2"/>
    <dgm:cxn modelId="{59FD98CB-4A1E-4E82-A940-D59F63E691D4}" type="presParOf" srcId="{64BB8102-58CF-4855-8A06-1C79746218C5}" destId="{9BC85882-444E-4559-9C48-3203D201C45F}" srcOrd="2" destOrd="0" presId="urn:microsoft.com/office/officeart/2005/8/layout/process2"/>
    <dgm:cxn modelId="{B2B9DD44-E3DE-46B5-851E-708A239511C2}" type="presParOf" srcId="{64BB8102-58CF-4855-8A06-1C79746218C5}" destId="{1B8CEC58-D3D9-48B7-A800-9ED0E5293D6B}" srcOrd="3" destOrd="0" presId="urn:microsoft.com/office/officeart/2005/8/layout/process2"/>
    <dgm:cxn modelId="{424D2014-0F99-48FF-B005-E4490152701D}" type="presParOf" srcId="{1B8CEC58-D3D9-48B7-A800-9ED0E5293D6B}" destId="{70ED34AE-EDEC-4413-9127-D8A7D56E7AD5}" srcOrd="0" destOrd="0" presId="urn:microsoft.com/office/officeart/2005/8/layout/process2"/>
    <dgm:cxn modelId="{52F701A2-910A-42B9-BBC3-BDB42DBCE874}" type="presParOf" srcId="{64BB8102-58CF-4855-8A06-1C79746218C5}" destId="{66275B86-10CC-4F85-99A4-2F03B480DBE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A8580-D084-422D-B6FC-98AEA6CF9225}" type="doc">
      <dgm:prSet loTypeId="urn:microsoft.com/office/officeart/2005/8/layout/hList3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D45FBF-FDA3-4A9E-8036-B1C8AE96AD7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 написании курса необходимо учитывать слабость каналов Интернет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70568-6042-4E80-ACE8-2F76A87B0A4A}" type="parTrans" cxnId="{DED80045-7430-4240-83DE-8D0949EE341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A6788B3-B778-4474-B99A-183003C8C500}" type="sibTrans" cxnId="{DED80045-7430-4240-83DE-8D0949EE341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401FDDB-09BE-4764-BBBB-1F324CE7E1B4}">
      <dgm:prSet phldrT="[Текст]" custT="1"/>
      <dgm:spPr>
        <a:solidFill>
          <a:srgbClr val="99CCFF"/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Аудио и видео файлы передавать сотрудникам ОблЦИТ для записи в специальное хранилище </a:t>
          </a:r>
        </a:p>
        <a:p>
          <a:pPr algn="l">
            <a:lnSpc>
              <a:spcPct val="150000"/>
            </a:lnSpc>
          </a:pPr>
          <a:r>
            <a:rPr lang="ru-RU" sz="2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!НЕ ЗАГРУЖАТЬ АУДИО И ВИДЕО В КУРС!</a:t>
          </a:r>
          <a:endParaRPr lang="ru-RU" sz="2400" b="1" dirty="0">
            <a:solidFill>
              <a:srgbClr val="FF00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F48EB49-46D1-43C6-B6A2-01B9CD1D9DFC}" type="parTrans" cxnId="{DA5BFC2C-0E2A-4EA2-AEBA-65A3EB76611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959B612-74C0-4043-A2F3-2E000D780AF0}" type="sibTrans" cxnId="{DA5BFC2C-0E2A-4EA2-AEBA-65A3EB76611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78A4DC4-8C07-4DA6-BD62-E7F7E1A3CD2E}">
      <dgm:prSet phldrT="[Текст]"/>
      <dgm:spPr/>
      <dgm:t>
        <a:bodyPr/>
        <a:lstStyle/>
        <a:p>
          <a:endParaRPr lang="ru-RU" dirty="0">
            <a:latin typeface="+mj-lt"/>
          </a:endParaRPr>
        </a:p>
      </dgm:t>
    </dgm:pt>
    <dgm:pt modelId="{DE394A1F-9CA9-401D-AAF3-EAE51629E0FD}" type="parTrans" cxnId="{F908EDEB-3749-46C6-A89A-F895EA61189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0D3BE61-9F09-437A-B6D6-A033832F41A0}" type="sibTrans" cxnId="{F908EDEB-3749-46C6-A89A-F895EA61189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8C13CCA-1E9F-4F29-ADE9-789A9DA4DC11}">
      <dgm:prSet phldrT="[Текст]" custT="1"/>
      <dgm:spPr>
        <a:solidFill>
          <a:srgbClr val="99CCFF"/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Рисунки «сжимать» до минимально допустимого размера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5FBD6-DFA8-4495-B175-20BCCAE8F96B}" type="sibTrans" cxnId="{AB8EB308-70E8-4DEB-B25C-9FD405B67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E430627-6555-44C3-AF24-4CB44EDE3A0A}" type="parTrans" cxnId="{AB8EB308-70E8-4DEB-B25C-9FD405B67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8F8F702-B739-43D8-A7BA-9D7592CEA3C0}" type="pres">
      <dgm:prSet presAssocID="{2ADA8580-D084-422D-B6FC-98AEA6CF92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567D7-2E38-43D7-B5B0-734A494234CF}" type="pres">
      <dgm:prSet presAssocID="{38D45FBF-FDA3-4A9E-8036-B1C8AE96AD77}" presName="roof" presStyleLbl="dkBgShp" presStyleIdx="0" presStyleCnt="2" custScaleY="81646" custLinFactNeighborX="-1244" custLinFactNeighborY="-21799"/>
      <dgm:spPr/>
      <dgm:t>
        <a:bodyPr/>
        <a:lstStyle/>
        <a:p>
          <a:endParaRPr lang="ru-RU"/>
        </a:p>
      </dgm:t>
    </dgm:pt>
    <dgm:pt modelId="{F49ED4D5-1B17-4A9A-925A-90C1E15D8868}" type="pres">
      <dgm:prSet presAssocID="{38D45FBF-FDA3-4A9E-8036-B1C8AE96AD77}" presName="pillars" presStyleCnt="0"/>
      <dgm:spPr/>
    </dgm:pt>
    <dgm:pt modelId="{A8903774-8C50-4BF7-8ED4-C4969F6663C7}" type="pres">
      <dgm:prSet presAssocID="{38D45FBF-FDA3-4A9E-8036-B1C8AE96AD77}" presName="pillar1" presStyleLbl="node1" presStyleIdx="0" presStyleCnt="2" custScaleY="87592" custLinFactNeighborY="-11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5CD73-2F05-4321-87D5-E6225E7367C7}" type="pres">
      <dgm:prSet presAssocID="{F401FDDB-09BE-4764-BBBB-1F324CE7E1B4}" presName="pillarX" presStyleLbl="node1" presStyleIdx="1" presStyleCnt="2" custScaleY="90518" custLinFactNeighborY="-9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9CD1-CF49-455D-9CEA-4E66DDC05382}" type="pres">
      <dgm:prSet presAssocID="{38D45FBF-FDA3-4A9E-8036-B1C8AE96AD77}" presName="base" presStyleLbl="dkBgShp" presStyleIdx="1" presStyleCnt="2" custScaleY="237862" custLinFactNeighborY="-88446"/>
      <dgm:spPr>
        <a:solidFill>
          <a:srgbClr val="00B0F0"/>
        </a:solidFill>
      </dgm:spPr>
      <dgm:t>
        <a:bodyPr/>
        <a:lstStyle/>
        <a:p>
          <a:endParaRPr lang="ru-RU"/>
        </a:p>
      </dgm:t>
    </dgm:pt>
  </dgm:ptLst>
  <dgm:cxnLst>
    <dgm:cxn modelId="{1C027B08-DDC1-4459-A71E-22AD12E143B0}" type="presOf" srcId="{F401FDDB-09BE-4764-BBBB-1F324CE7E1B4}" destId="{02A5CD73-2F05-4321-87D5-E6225E7367C7}" srcOrd="0" destOrd="0" presId="urn:microsoft.com/office/officeart/2005/8/layout/hList3"/>
    <dgm:cxn modelId="{8D588864-4FC7-4667-B9F4-1AD68AC550F5}" type="presOf" srcId="{38D45FBF-FDA3-4A9E-8036-B1C8AE96AD77}" destId="{397567D7-2E38-43D7-B5B0-734A494234CF}" srcOrd="0" destOrd="0" presId="urn:microsoft.com/office/officeart/2005/8/layout/hList3"/>
    <dgm:cxn modelId="{7EC40A1E-C662-430F-8835-6EC3E658392C}" type="presOf" srcId="{88C13CCA-1E9F-4F29-ADE9-789A9DA4DC11}" destId="{A8903774-8C50-4BF7-8ED4-C4969F6663C7}" srcOrd="0" destOrd="0" presId="urn:microsoft.com/office/officeart/2005/8/layout/hList3"/>
    <dgm:cxn modelId="{D1A879B3-41D5-465C-8D6F-706EA8ABD5E2}" type="presOf" srcId="{2ADA8580-D084-422D-B6FC-98AEA6CF9225}" destId="{28F8F702-B739-43D8-A7BA-9D7592CEA3C0}" srcOrd="0" destOrd="0" presId="urn:microsoft.com/office/officeart/2005/8/layout/hList3"/>
    <dgm:cxn modelId="{DED80045-7430-4240-83DE-8D0949EE3412}" srcId="{2ADA8580-D084-422D-B6FC-98AEA6CF9225}" destId="{38D45FBF-FDA3-4A9E-8036-B1C8AE96AD77}" srcOrd="0" destOrd="0" parTransId="{BB970568-6042-4E80-ACE8-2F76A87B0A4A}" sibTransId="{BA6788B3-B778-4474-B99A-183003C8C500}"/>
    <dgm:cxn modelId="{AB8EB308-70E8-4DEB-B25C-9FD405B67A9C}" srcId="{38D45FBF-FDA3-4A9E-8036-B1C8AE96AD77}" destId="{88C13CCA-1E9F-4F29-ADE9-789A9DA4DC11}" srcOrd="0" destOrd="0" parTransId="{AE430627-6555-44C3-AF24-4CB44EDE3A0A}" sibTransId="{8185FBD6-DFA8-4495-B175-20BCCAE8F96B}"/>
    <dgm:cxn modelId="{DA5BFC2C-0E2A-4EA2-AEBA-65A3EB766118}" srcId="{38D45FBF-FDA3-4A9E-8036-B1C8AE96AD77}" destId="{F401FDDB-09BE-4764-BBBB-1F324CE7E1B4}" srcOrd="1" destOrd="0" parTransId="{0F48EB49-46D1-43C6-B6A2-01B9CD1D9DFC}" sibTransId="{A959B612-74C0-4043-A2F3-2E000D780AF0}"/>
    <dgm:cxn modelId="{F908EDEB-3749-46C6-A89A-F895EA611894}" srcId="{2ADA8580-D084-422D-B6FC-98AEA6CF9225}" destId="{778A4DC4-8C07-4DA6-BD62-E7F7E1A3CD2E}" srcOrd="1" destOrd="0" parTransId="{DE394A1F-9CA9-401D-AAF3-EAE51629E0FD}" sibTransId="{D0D3BE61-9F09-437A-B6D6-A033832F41A0}"/>
    <dgm:cxn modelId="{7161EDF4-63B9-45BA-9249-317464591319}" type="presParOf" srcId="{28F8F702-B739-43D8-A7BA-9D7592CEA3C0}" destId="{397567D7-2E38-43D7-B5B0-734A494234CF}" srcOrd="0" destOrd="0" presId="urn:microsoft.com/office/officeart/2005/8/layout/hList3"/>
    <dgm:cxn modelId="{6CD9212D-54B0-4909-89D5-F6D2F2DADED1}" type="presParOf" srcId="{28F8F702-B739-43D8-A7BA-9D7592CEA3C0}" destId="{F49ED4D5-1B17-4A9A-925A-90C1E15D8868}" srcOrd="1" destOrd="0" presId="urn:microsoft.com/office/officeart/2005/8/layout/hList3"/>
    <dgm:cxn modelId="{02935502-6DD4-4D9C-B73E-54DB213BF3F1}" type="presParOf" srcId="{F49ED4D5-1B17-4A9A-925A-90C1E15D8868}" destId="{A8903774-8C50-4BF7-8ED4-C4969F6663C7}" srcOrd="0" destOrd="0" presId="urn:microsoft.com/office/officeart/2005/8/layout/hList3"/>
    <dgm:cxn modelId="{2F3270F3-21E3-43FF-A332-9293DC9E00FB}" type="presParOf" srcId="{F49ED4D5-1B17-4A9A-925A-90C1E15D8868}" destId="{02A5CD73-2F05-4321-87D5-E6225E7367C7}" srcOrd="1" destOrd="0" presId="urn:microsoft.com/office/officeart/2005/8/layout/hList3"/>
    <dgm:cxn modelId="{78444897-8634-4E14-9E95-FAF87670896A}" type="presParOf" srcId="{28F8F702-B739-43D8-A7BA-9D7592CEA3C0}" destId="{B84E9CD1-CF49-455D-9CEA-4E66DDC053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81E70-A780-4274-A8B4-E98E26DC949A}">
      <dsp:nvSpPr>
        <dsp:cNvPr id="0" name=""/>
        <dsp:cNvSpPr/>
      </dsp:nvSpPr>
      <dsp:spPr>
        <a:xfrm>
          <a:off x="1598572" y="0"/>
          <a:ext cx="4930855" cy="11614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Вступительный (нулевой) модуль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2591" y="34019"/>
        <a:ext cx="4862817" cy="1093452"/>
      </dsp:txXfrm>
    </dsp:sp>
    <dsp:sp modelId="{F665F5BC-E530-46F4-BCB8-A0427178D16F}">
      <dsp:nvSpPr>
        <dsp:cNvPr id="0" name=""/>
        <dsp:cNvSpPr/>
      </dsp:nvSpPr>
      <dsp:spPr>
        <a:xfrm rot="5400000">
          <a:off x="3846220" y="1190528"/>
          <a:ext cx="435559" cy="52267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2952A3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907199" y="1234083"/>
        <a:ext cx="313602" cy="304891"/>
      </dsp:txXfrm>
    </dsp:sp>
    <dsp:sp modelId="{9BC85882-444E-4559-9C48-3203D201C45F}">
      <dsp:nvSpPr>
        <dsp:cNvPr id="0" name=""/>
        <dsp:cNvSpPr/>
      </dsp:nvSpPr>
      <dsp:spPr>
        <a:xfrm>
          <a:off x="1598572" y="1742236"/>
          <a:ext cx="4930855" cy="11614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Модули, содержащие уроки курса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2591" y="1776255"/>
        <a:ext cx="4862817" cy="1093452"/>
      </dsp:txXfrm>
    </dsp:sp>
    <dsp:sp modelId="{1B8CEC58-D3D9-48B7-A800-9ED0E5293D6B}">
      <dsp:nvSpPr>
        <dsp:cNvPr id="0" name=""/>
        <dsp:cNvSpPr/>
      </dsp:nvSpPr>
      <dsp:spPr>
        <a:xfrm rot="5400000">
          <a:off x="3846220" y="2932764"/>
          <a:ext cx="435559" cy="5226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2952A3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907199" y="2976319"/>
        <a:ext cx="313602" cy="304891"/>
      </dsp:txXfrm>
    </dsp:sp>
    <dsp:sp modelId="{66275B86-10CC-4F85-99A4-2F03B480DBEA}">
      <dsp:nvSpPr>
        <dsp:cNvPr id="0" name=""/>
        <dsp:cNvSpPr/>
      </dsp:nvSpPr>
      <dsp:spPr>
        <a:xfrm>
          <a:off x="1598572" y="3484472"/>
          <a:ext cx="4930855" cy="116149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Итоговый модуль 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2591" y="3518491"/>
        <a:ext cx="4862817" cy="10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567D7-2E38-43D7-B5B0-734A494234CF}">
      <dsp:nvSpPr>
        <dsp:cNvPr id="0" name=""/>
        <dsp:cNvSpPr/>
      </dsp:nvSpPr>
      <dsp:spPr>
        <a:xfrm>
          <a:off x="0" y="-60017"/>
          <a:ext cx="9032605" cy="141891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 написании курса необходимо учитывать слабость каналов Интернет</a:t>
          </a:r>
          <a:endParaRPr lang="ru-RU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-60017"/>
        <a:ext cx="9032605" cy="1418914"/>
      </dsp:txXfrm>
    </dsp:sp>
    <dsp:sp modelId="{A8903774-8C50-4BF7-8ED4-C4969F6663C7}">
      <dsp:nvSpPr>
        <dsp:cNvPr id="0" name=""/>
        <dsp:cNvSpPr/>
      </dsp:nvSpPr>
      <dsp:spPr>
        <a:xfrm>
          <a:off x="0" y="1329044"/>
          <a:ext cx="4516302" cy="3196723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Рисунки «сжимать» до минимально допустимого размера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29044"/>
        <a:ext cx="4516302" cy="3196723"/>
      </dsp:txXfrm>
    </dsp:sp>
    <dsp:sp modelId="{02A5CD73-2F05-4321-87D5-E6225E7367C7}">
      <dsp:nvSpPr>
        <dsp:cNvPr id="0" name=""/>
        <dsp:cNvSpPr/>
      </dsp:nvSpPr>
      <dsp:spPr>
        <a:xfrm>
          <a:off x="4516302" y="1326744"/>
          <a:ext cx="4516302" cy="3303509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Аудио и видео файлы передавать сотрудникам ОблЦИТ для записи в специальное хранилище </a:t>
          </a:r>
        </a:p>
        <a:p>
          <a:pPr lvl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!НЕ ЗАГРУЖАТЬ АУДИО И ВИДЕО В КУРС!</a:t>
          </a:r>
          <a:endParaRPr lang="ru-RU" sz="2400" b="1" kern="1200" dirty="0">
            <a:solidFill>
              <a:srgbClr val="FF00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516302" y="1326744"/>
        <a:ext cx="4516302" cy="3303509"/>
      </dsp:txXfrm>
    </dsp:sp>
    <dsp:sp modelId="{B84E9CD1-CF49-455D-9CEA-4E66DDC05382}">
      <dsp:nvSpPr>
        <dsp:cNvPr id="0" name=""/>
        <dsp:cNvSpPr/>
      </dsp:nvSpPr>
      <dsp:spPr>
        <a:xfrm>
          <a:off x="0" y="4529769"/>
          <a:ext cx="9032605" cy="964546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E5F084-1620-4BA5-AA66-3F52F4D15183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6CBE73-7F47-482C-A0C1-54BD3F9F9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FCA42-BC1A-49E7-BBEA-2CDDD9B4CE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920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15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8cfc7e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8cfc7e7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5d8cfc7e7c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399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d8cfc7e7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d8cfc7e7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d8cfc7e7c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66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d8cfc7e7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d8cfc7e7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d8cfc7e7c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41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d8cfc7e7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d8cfc7e7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5d8cfc7e7c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276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d8cfc7e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5d8cfc7e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37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382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de4fe9c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5de4fe9c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30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FCA42-BC1A-49E7-BBEA-2CDDD9B4CE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385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d9560d68a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d9560d68a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5d9560d68a_0_4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64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d9560d68a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d9560d68a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5d9560d68a_0_4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71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d9560d68a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d9560d68a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5d9560d68a_0_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24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d9560d68a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d9560d68a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5d9560d68a_0_4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72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d9560d68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d9560d68a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5d9560d68a_0_4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10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d9560d68a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d9560d68a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" name="Google Shape;414;g5d9560d68a_0_4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8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d9560d68a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d9560d68a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5d9560d68a_0_4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89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ABA1E-27BE-46CA-A3ED-142A4BC682D5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493B-C147-438E-878D-205FAA6E5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6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3DAA5-5FD9-4D9C-9E87-E1F3F7D615F7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C019C-FA14-42FE-B5C9-3624C76C0A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24FAE-DEBD-4A6B-ADBC-70D7FCD9E183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6654D-0C59-4EB8-98BD-B59C22294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45D3B-859F-4DCF-BBA4-9746A3DF029E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A592E-9D33-451D-833F-EA0A663899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9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4C137-C30B-474B-A674-ACBB8A47211E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814E4-17D4-4064-BF8A-6FFF4A627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5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BF21B-D971-4E60-B8C1-35BA805D69C6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74C08-8245-4D2C-BE4A-0187978E17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0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4A6AE-BFDC-4FB6-8050-0F49BAA13778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A41E7-904F-4C11-9358-C858FA553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2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A013B-B0FC-4760-AB63-78B5929C3489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9C48D-2F37-4B42-952A-58E9CF061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6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7E24D-2BE5-4C75-BF0A-B3A002E11EED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D9187-74AC-41F8-8726-9E4ACD634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2C01A2-05F7-44E1-B663-610C93B87D60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68E97A-C6D4-428D-906D-03F394849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" y="69626"/>
            <a:ext cx="3344312" cy="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9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do.edu54.ru/doc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aa@oblcit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a@oblcit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sdo.oblcit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779" y="2304288"/>
            <a:ext cx="7853142" cy="2135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 электронного курса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региональной системе дистанционного обучения (РСДО)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69811" y="790725"/>
            <a:ext cx="3464511" cy="552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курса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"/>
          <a:stretch/>
        </p:blipFill>
        <p:spPr>
          <a:xfrm>
            <a:off x="700087" y="1572827"/>
            <a:ext cx="2257425" cy="46504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17818" y="2949581"/>
            <a:ext cx="3692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Позволяют разнообразно изложить теоретический материал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6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101" y="769762"/>
            <a:ext cx="3912139" cy="73123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курса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4388399"/>
              </p:ext>
            </p:extLst>
          </p:nvPr>
        </p:nvGraphicFramePr>
        <p:xfrm>
          <a:off x="314595" y="1715737"/>
          <a:ext cx="8128000" cy="464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0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539" y="799824"/>
            <a:ext cx="8902461" cy="85644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ВСТУПИТЕЛЬНЫЙ ( НУЛЕВОЙ ) МОДУЛЬ курса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41539" y="1724836"/>
            <a:ext cx="8758538" cy="458718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СОДЕРЖАТЬ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курса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предоставляемые для анализа содержательной составляющей курса на соответствие ФГОС.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примерное тематическое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курса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курса.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сетевому учителю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учащегося по прохождению курса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вступительный онлайн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урок (возможно в виде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новостной форум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(для публикации сетевым учителем сообщений об основных событиях курса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источников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информации, используемых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курсе (ИОР: учебники, другие печатные издания, ссылки на сайты – основная и дополнительная литература)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этом модуле возможна публикация глоссария 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73053" y="593704"/>
            <a:ext cx="6594954" cy="54397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НУЛЕВОГО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МОДУЛЯ КУРСА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5" y="979735"/>
            <a:ext cx="5994169" cy="5277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5" y="1152188"/>
            <a:ext cx="5946057" cy="5705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83" y="1062862"/>
            <a:ext cx="8342557" cy="5662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99" y="1671549"/>
            <a:ext cx="7639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80" y="655905"/>
            <a:ext cx="8278812" cy="785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ОПИСАНИЕ УРОКА КУРСА В РСДО</a:t>
            </a:r>
          </a:p>
        </p:txBody>
      </p:sp>
      <p:graphicFrame>
        <p:nvGraphicFramePr>
          <p:cNvPr id="27675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3699"/>
              </p:ext>
            </p:extLst>
          </p:nvPr>
        </p:nvGraphicFramePr>
        <p:xfrm>
          <a:off x="106532" y="1441718"/>
          <a:ext cx="8764672" cy="47875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52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116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ДОЛЖЕН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содержать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Может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содержать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735">
                <a:tc>
                  <a:txBody>
                    <a:bodyPr/>
                    <a:lstStyle/>
                    <a:p>
                      <a:pPr marL="7429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пояснение (цели и задачи, руководство для сетевого учителя по ведению урока, инструкции для учащихся)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Онлайн уроки с использованием различных форм их проведения (форум, чат,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вебинар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он-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лайн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-консультации). Периодичность проведения он-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лайн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уроков зависит от возраста учащихся, количества часов в курсе и индивидуальной траектории прохождения курса. Рекомендации по проведению он-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лайн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уроков должны быть прописаны в руководстве сетевому учителю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905">
                <a:tc>
                  <a:txBody>
                    <a:bodyPr/>
                    <a:lstStyle/>
                    <a:p>
                      <a:pPr marL="7429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теоретический материал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форум для консультаций и групповых обсуждений (может быть один в нулевом модуле курса)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292">
                <a:tc>
                  <a:txBody>
                    <a:bodyPr/>
                    <a:lstStyle/>
                    <a:p>
                      <a:pPr marL="7429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практические задания для формирования умений и навыков (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заданий курса должно быть не меньше, чем количество уроков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групповые формы работы (форумы, вики,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google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-документы, глоссарии, базы данных)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0">
                <a:tc>
                  <a:txBody>
                    <a:bodyPr/>
                    <a:lstStyle/>
                    <a:p>
                      <a:pPr marL="742950" marR="0" lvl="0" indent="-2857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контрольные задания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75322" y="344321"/>
            <a:ext cx="4435318" cy="54397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УРОКОВ КУРСА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28" y="1721254"/>
            <a:ext cx="6734175" cy="3714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1" y="1608339"/>
            <a:ext cx="7372347" cy="3940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510" t="30436" r="12410" b="35476"/>
          <a:stretch/>
        </p:blipFill>
        <p:spPr>
          <a:xfrm>
            <a:off x="229594" y="1895021"/>
            <a:ext cx="8914406" cy="3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989" y="1127126"/>
            <a:ext cx="5400567" cy="432896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ИТОГОВЫЙ МОДУЛЬ КУРСА</a:t>
            </a:r>
            <a:endParaRPr lang="ru-RU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93298" y="2931262"/>
            <a:ext cx="8476629" cy="20749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тему итоговой работы с инструкцией по ее выполнению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итоговый онлайн урок для обсуждения или защиты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итоговых работ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438" y="2045587"/>
            <a:ext cx="312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СОДЕРЖАТЬ:</a:t>
            </a:r>
            <a:endParaRPr lang="ru-RU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54" y="866130"/>
            <a:ext cx="6594954" cy="54397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ПРИМЕР ИТОГОВОГО МОДУЛЯ КУРСА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390" t="38380" r="28599" b="22292"/>
          <a:stretch/>
        </p:blipFill>
        <p:spPr>
          <a:xfrm>
            <a:off x="150645" y="1785568"/>
            <a:ext cx="7239573" cy="363904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58325" y="4499972"/>
            <a:ext cx="5034496" cy="92463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535" t="73544" r="37360" b="11503"/>
          <a:stretch/>
        </p:blipFill>
        <p:spPr>
          <a:xfrm>
            <a:off x="658325" y="4545634"/>
            <a:ext cx="8485675" cy="21560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11643" y="5722823"/>
            <a:ext cx="4715154" cy="6071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193" t="20615" r="7183" b="5255"/>
          <a:stretch/>
        </p:blipFill>
        <p:spPr>
          <a:xfrm>
            <a:off x="150645" y="1584901"/>
            <a:ext cx="9032348" cy="42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215" t="59984" r="35611" b="11296"/>
          <a:stretch/>
        </p:blipFill>
        <p:spPr>
          <a:xfrm>
            <a:off x="-1454" y="2424022"/>
            <a:ext cx="7220935" cy="313807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28184" y="4267990"/>
            <a:ext cx="4715154" cy="3617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5254" t="22922" r="4811" b="5518"/>
          <a:stretch/>
        </p:blipFill>
        <p:spPr>
          <a:xfrm>
            <a:off x="0" y="1780088"/>
            <a:ext cx="8822452" cy="50779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9438" y="668518"/>
            <a:ext cx="6594954" cy="54397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900" dirty="0"/>
              <a:t>ПРИМЕР ИТОГОВОГО МОДУЛЯ КУРСА</a:t>
            </a:r>
          </a:p>
        </p:txBody>
      </p:sp>
    </p:spTree>
    <p:extLst>
      <p:ext uri="{BB962C8B-B14F-4D97-AF65-F5344CB8AC3E}">
        <p14:creationId xmlns:p14="http://schemas.microsoft.com/office/powerpoint/2010/main" val="3938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1342050"/>
              </p:ext>
            </p:extLst>
          </p:nvPr>
        </p:nvGraphicFramePr>
        <p:xfrm>
          <a:off x="111395" y="923729"/>
          <a:ext cx="9032605" cy="579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3703" y="5494713"/>
            <a:ext cx="833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НЕ ИСПОЛЬЗОВАТЬ ССЫЛКИ НА НЕНАДЕЖНЫЕ ВНЕШНИЕ ИСТОЧНИКИ И ИСТОЧНИКИ, ЗАПРЕЩЕННЫЕ КОНТЕНТНОЙ ФИЛЬТРАЦИЕЙ !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21894" y="1652349"/>
            <a:ext cx="8365490" cy="31162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Федеральный закон № 273-ФЗ «</a:t>
            </a:r>
            <a:r>
              <a:rPr lang="ru-RU" b="1" dirty="0" smtClean="0"/>
              <a:t>Об образовании в Российской Федерации</a:t>
            </a:r>
            <a:r>
              <a:rPr lang="ru-RU" dirty="0" smtClean="0"/>
              <a:t>» (</a:t>
            </a:r>
            <a:r>
              <a:rPr lang="ru-RU" b="1" dirty="0" smtClean="0"/>
              <a:t>ст. 13,15, 16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Приказ Министерства образования и науки РФ от 23 августа 2017 г. N 816 «</a:t>
            </a:r>
            <a:r>
              <a:rPr lang="ru-RU" b="1" dirty="0" smtClean="0"/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4" y="2010411"/>
            <a:ext cx="86868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электронных курсах  более, чем в каких-либо других курсах, должен использоваться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дружественный интерфейс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стимулирующий учащихся к продолжению работы, успешному ее завершению</a:t>
            </a:r>
          </a:p>
        </p:txBody>
      </p:sp>
      <p:pic>
        <p:nvPicPr>
          <p:cNvPr id="43010" name="Picture 4" descr="http://cs622527.vk.me/v622527197/1857a/4CX0W_h6M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810" y="3678035"/>
            <a:ext cx="31210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86305" cy="6979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673" y="-58189"/>
            <a:ext cx="5132069" cy="6151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http://sdo.edu54.ru/docs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9560d68a_0_418"/>
          <p:cNvSpPr txBox="1">
            <a:spLocks noGrp="1"/>
          </p:cNvSpPr>
          <p:nvPr>
            <p:ph type="title"/>
          </p:nvPr>
        </p:nvSpPr>
        <p:spPr>
          <a:xfrm>
            <a:off x="432261" y="2036618"/>
            <a:ext cx="8362604" cy="178723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Разработка</a:t>
            </a:r>
            <a:b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электронного курса</a:t>
            </a:r>
            <a:endParaRPr sz="4000" b="1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9560d68a_0_418"/>
          <p:cNvSpPr txBox="1">
            <a:spLocks noGrp="1"/>
          </p:cNvSpPr>
          <p:nvPr>
            <p:ph type="title"/>
          </p:nvPr>
        </p:nvSpPr>
        <p:spPr>
          <a:xfrm>
            <a:off x="1354975" y="581892"/>
            <a:ext cx="6018414" cy="100551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Календарно-тематическое 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планирование разработки </a:t>
            </a: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ЭК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Google Shape;388;g5d9560d68a_0_418"/>
          <p:cNvSpPr txBox="1">
            <a:spLocks noGrp="1"/>
          </p:cNvSpPr>
          <p:nvPr>
            <p:ph idx="1"/>
          </p:nvPr>
        </p:nvSpPr>
        <p:spPr>
          <a:xfrm>
            <a:off x="223750" y="1454400"/>
            <a:ext cx="8715300" cy="54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курсы разрабатываются в течение учебного года. Завершение разработки заканчивается одновременно с учебным годом (01 июня 2020 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успешного завершения разработки курса РСДО учителям-разработчикам следует придерживаться следующего календарного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выполнение плана являются учитель- разработчик, школьный координатор и администрация ОО.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51485"/>
              </p:ext>
            </p:extLst>
          </p:nvPr>
        </p:nvGraphicFramePr>
        <p:xfrm>
          <a:off x="1175953" y="3571024"/>
          <a:ext cx="6096000" cy="1981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76940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2039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часов в курсе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 в месяц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5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 35 часов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менее 5 уроков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962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70 часов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9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66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 105 часов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13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416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140 часов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18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078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d9560d68a_0_427"/>
          <p:cNvSpPr txBox="1">
            <a:spLocks noGrp="1"/>
          </p:cNvSpPr>
          <p:nvPr>
            <p:ph type="title"/>
          </p:nvPr>
        </p:nvSpPr>
        <p:spPr>
          <a:xfrm>
            <a:off x="2964781" y="634949"/>
            <a:ext cx="3560710" cy="42076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Практический этап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6" name="Google Shape;396;g5d9560d68a_0_427"/>
          <p:cNvGraphicFramePr/>
          <p:nvPr>
            <p:extLst>
              <p:ext uri="{D42A27DB-BD31-4B8C-83A1-F6EECF244321}">
                <p14:modId xmlns:p14="http://schemas.microsoft.com/office/powerpoint/2010/main" val="3741107719"/>
              </p:ext>
            </p:extLst>
          </p:nvPr>
        </p:nvGraphicFramePr>
        <p:xfrm>
          <a:off x="266000" y="1192650"/>
          <a:ext cx="8612000" cy="4937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№</a:t>
                      </a:r>
                      <a:endParaRPr sz="20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Содержание работы</a:t>
                      </a:r>
                      <a:endParaRPr sz="20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Ответственные</a:t>
                      </a:r>
                      <a:endParaRPr sz="20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1. 	 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Общее руководство, мониторинг работы по разработке, анализ промежуточных результатов разработки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региональный, муниципальный и школьный координаторы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17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2. 	 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27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Проведение текущей (1 раз в месяц)</a:t>
                      </a:r>
                      <a:endParaRPr sz="2000" dirty="0"/>
                    </a:p>
                    <a:p>
                      <a:pPr marL="0" lvl="0" indent="-127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и промежуточной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мониторинга</a:t>
                      </a:r>
                      <a:r>
                        <a:rPr lang="ru-RU" sz="2000" dirty="0"/>
                        <a:t> разработки</a:t>
                      </a:r>
                      <a:endParaRPr sz="2000" dirty="0"/>
                    </a:p>
                    <a:p>
                      <a:pPr marL="0" lvl="0" indent="-127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(1 раз в четверть)</a:t>
                      </a:r>
                      <a:endParaRPr sz="20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региональный, муниципальный и школьный координаторы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7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3. 	 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27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Контроль соблюдения сроков разработки электронного курса</a:t>
                      </a:r>
                      <a:endParaRPr sz="20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/>
                        <a:t>учитель-разработчик, школьный, муниципальный и региональный координаторы</a:t>
                      </a:r>
                      <a:endParaRPr sz="2000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8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d9560d68a_0_435"/>
          <p:cNvSpPr txBox="1">
            <a:spLocks noGrp="1"/>
          </p:cNvSpPr>
          <p:nvPr>
            <p:ph type="title"/>
          </p:nvPr>
        </p:nvSpPr>
        <p:spPr>
          <a:xfrm>
            <a:off x="2269373" y="706582"/>
            <a:ext cx="4846321" cy="54269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Обобщающий этап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3" name="Google Shape;403;g5d9560d68a_0_435"/>
          <p:cNvGraphicFramePr/>
          <p:nvPr>
            <p:extLst>
              <p:ext uri="{D42A27DB-BD31-4B8C-83A1-F6EECF244321}">
                <p14:modId xmlns:p14="http://schemas.microsoft.com/office/powerpoint/2010/main" val="430041971"/>
              </p:ext>
            </p:extLst>
          </p:nvPr>
        </p:nvGraphicFramePr>
        <p:xfrm>
          <a:off x="266000" y="1349025"/>
          <a:ext cx="8612000" cy="5288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             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 региональному оператору скан-копий справки и оценочного листа о передаче электронного курса в РСДО в электронном виде с подписями учителя- разработчика, школьного координатора и директора ОО, заверенных печатью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ОО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3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           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информации по разработке электронного контента для РСДО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координаторы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7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             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результатов разработки, контроль корректировки курсов, резервное копирование создание эталонов, передача электронных курсов в апробацию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и региональный координаторы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d9560d68a_0_4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Arial"/>
                <a:ea typeface="Arial"/>
                <a:cs typeface="Arial"/>
                <a:sym typeface="Arial"/>
              </a:rPr>
              <a:t>Отчетность по разработке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5d9560d68a_0_411"/>
          <p:cNvSpPr txBox="1">
            <a:spLocks noGrp="1"/>
          </p:cNvSpPr>
          <p:nvPr>
            <p:ph idx="1"/>
          </p:nvPr>
        </p:nvSpPr>
        <p:spPr>
          <a:xfrm>
            <a:off x="313250" y="1981850"/>
            <a:ext cx="83235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срока разработки электронного курса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июня 2020 г.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учитель-разработчик и школьный координатор готовят справку и оценочный лист о передаче электронного курса в РСДО, заверенный директором ОО. Муниципальный координатор собирает отчеты ОО и передает их региональному координатору до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июня 2020 г.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g5d9560d68a_0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98" y="58192"/>
            <a:ext cx="8839200" cy="434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5d9560d68a_0_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52" y="1354976"/>
            <a:ext cx="8196301" cy="5233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9560d68a_0_418"/>
          <p:cNvSpPr txBox="1">
            <a:spLocks noGrp="1"/>
          </p:cNvSpPr>
          <p:nvPr>
            <p:ph type="title"/>
          </p:nvPr>
        </p:nvSpPr>
        <p:spPr>
          <a:xfrm>
            <a:off x="432261" y="2036618"/>
            <a:ext cx="8362604" cy="178723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Апробация</a:t>
            </a:r>
            <a:b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ru-RU" sz="4000" b="1" dirty="0" smtClean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электронного курса</a:t>
            </a:r>
            <a:endParaRPr sz="4000" b="1" dirty="0" smtClean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262445" y="4783015"/>
            <a:ext cx="1614116" cy="16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 txBox="1">
            <a:spLocks noGrp="1"/>
          </p:cNvSpPr>
          <p:nvPr>
            <p:ph type="title"/>
          </p:nvPr>
        </p:nvSpPr>
        <p:spPr>
          <a:xfrm>
            <a:off x="212550" y="1150077"/>
            <a:ext cx="8507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800"/>
              <a:buFont typeface="Arial Black"/>
              <a:buNone/>
            </a:pPr>
            <a:r>
              <a:rPr lang="ru-RU" sz="2800" b="1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работ на этапе апробации</a:t>
            </a:r>
            <a:endParaRPr sz="2800" b="1" dirty="0">
              <a:solidFill>
                <a:srgbClr val="052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Google Shape;275;p2"/>
          <p:cNvSpPr txBox="1">
            <a:spLocks noGrp="1"/>
          </p:cNvSpPr>
          <p:nvPr>
            <p:ph idx="1"/>
          </p:nvPr>
        </p:nvSpPr>
        <p:spPr>
          <a:xfrm>
            <a:off x="212550" y="1661177"/>
            <a:ext cx="7893958" cy="422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E65"/>
              </a:buClr>
              <a:buSzPts val="2400"/>
              <a:buNone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апробации педагоги: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Clr>
                <a:srgbClr val="052E65"/>
              </a:buClr>
              <a:buSzPts val="24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изучают содержание апробируемого курса;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Clr>
                <a:srgbClr val="052E65"/>
              </a:buClr>
              <a:buSzPts val="24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апробацию электронного курса;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Clr>
                <a:srgbClr val="052E65"/>
              </a:buClr>
              <a:buSzPts val="22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учениками (не менее 30%),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Clr>
                <a:srgbClr val="052E65"/>
              </a:buClr>
              <a:buSzPts val="22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без участия учеников (100%);</a:t>
            </a:r>
            <a:endParaRPr dirty="0">
              <a:solidFill>
                <a:srgbClr val="052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Clr>
                <a:srgbClr val="052E65"/>
              </a:buClr>
              <a:buSzPts val="24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 журнал апробации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1" indent="-274319" algn="l" rtl="0">
              <a:spcBef>
                <a:spcPts val="440"/>
              </a:spcBef>
              <a:spcAft>
                <a:spcPts val="0"/>
              </a:spcAft>
              <a:buClr>
                <a:srgbClr val="052E65"/>
              </a:buClr>
              <a:buSzPts val="22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ведется по мере апробации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еженедельно!!!</a:t>
            </a: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2" lvl="1" indent="-274319" algn="l" rtl="0">
              <a:spcBef>
                <a:spcPts val="440"/>
              </a:spcBef>
              <a:spcAft>
                <a:spcPts val="0"/>
              </a:spcAft>
              <a:buClr>
                <a:srgbClr val="052E65"/>
              </a:buClr>
              <a:buSzPts val="2200"/>
              <a:buFont typeface="Noto Sans Symbols"/>
              <a:buChar char="▪"/>
            </a:pP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координатор, школьный координатор образовательного учреждения и педагог-</a:t>
            </a:r>
            <a:r>
              <a:rPr lang="ru-RU" dirty="0" err="1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апробатор</a:t>
            </a: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несут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персональную ответственность</a:t>
            </a:r>
            <a:r>
              <a:rPr lang="ru-RU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качество анализа курса. </a:t>
            </a:r>
            <a:endParaRPr dirty="0">
              <a:solidFill>
                <a:srgbClr val="052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2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052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052E65"/>
              </a:buClr>
              <a:buSzPts val="1800"/>
              <a:buNone/>
            </a:pPr>
            <a:r>
              <a:rPr lang="ru-RU" sz="1800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</a:t>
            </a:r>
            <a:r>
              <a:rPr lang="ru-RU" sz="1800" dirty="0" err="1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апробатор</a:t>
            </a:r>
            <a:r>
              <a:rPr lang="ru-RU" sz="1800" dirty="0">
                <a:solidFill>
                  <a:srgbClr val="05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обратиться за дополнительной информацией, необходимой для анализа курса, в муниципальные методические службы к муниципальному координатору</a:t>
            </a:r>
            <a:endParaRPr sz="1800" dirty="0">
              <a:solidFill>
                <a:srgbClr val="052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70" y="1176369"/>
            <a:ext cx="8784930" cy="889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ДИСТАНЦИОННЫЕ ОБРАЗОВАТЕЛЬНЫЕ ТЕХНОЛОГИИ</a:t>
            </a:r>
            <a:b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(ранее ДИСТАНЦИОННАЯ  ФОРМА ОБУЧЕНИЯ):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871" y="2347990"/>
            <a:ext cx="7964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Дистанционные образовательные технологии (ДОТ)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ряд образовательных технологий, реализуемых с применением современных информационных и телекоммуникационных технологий, при этом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между педагогом и учащимся осуществляется опосредовано (на расстоянии).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11871" y="4535869"/>
            <a:ext cx="8255479" cy="1352868"/>
          </a:xfrm>
        </p:spPr>
        <p:txBody>
          <a:bodyPr>
            <a:normAutofit/>
          </a:bodyPr>
          <a:lstStyle/>
          <a:p>
            <a:pPr marL="0" indent="0">
              <a:spcAft>
                <a:spcPts val="3000"/>
              </a:spcAft>
              <a:buClr>
                <a:srgbClr val="FFFF00"/>
              </a:buClr>
              <a:buSzPct val="7500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Ключевым словом в ДОТ является  «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 (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систематическое взаимодействие преподавателя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обучающегося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также обучающихся между собой)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d8cfc7e7c_0_39"/>
          <p:cNvSpPr txBox="1">
            <a:spLocks noGrp="1"/>
          </p:cNvSpPr>
          <p:nvPr>
            <p:ph type="title"/>
          </p:nvPr>
        </p:nvSpPr>
        <p:spPr>
          <a:xfrm>
            <a:off x="30276" y="798687"/>
            <a:ext cx="9020907" cy="5427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Организационно-подготовительный этап апробации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5" name="Google Shape;295;g5d8cfc7e7c_0_39"/>
          <p:cNvGraphicFramePr/>
          <p:nvPr>
            <p:extLst>
              <p:ext uri="{D42A27DB-BD31-4B8C-83A1-F6EECF244321}">
                <p14:modId xmlns:p14="http://schemas.microsoft.com/office/powerpoint/2010/main" val="2845860811"/>
              </p:ext>
            </p:extLst>
          </p:nvPr>
        </p:nvGraphicFramePr>
        <p:xfrm>
          <a:off x="123093" y="1341400"/>
          <a:ext cx="8835275" cy="52298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 письмо об организации работ по направлениям в региональном проекте «Сетевая дистанционная школа Новосибирской области»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оператор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77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и проведение необходимых мероприятий на входе (семинары, консультации, повышение квалификации, подготовка журналов апробации) для координаторов проекта и учителей-апробаторов; подготовка и предоставление диагностического инструментария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оператор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нормативной документации на муниципальном уровне, изучение диагностического инструментария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3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 и закрепление локальным актом ОО учителей-апробаторов, ответственных за проведение апробации; закрепление учеников; изучение диагностического инструментария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школьные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4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 сроков мониторинга на школьном, муниципальном и региональном уровнях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рег., муницип. и школьные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57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Осуществление загрузки учеников в систему, запись на курс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муницип., шк. координаторы, учителя-апробаторы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025">
                <a:tc>
                  <a:txBody>
                    <a:bodyPr/>
                    <a:lstStyle/>
                    <a:p>
                      <a:pPr marL="228600" lvl="0" indent="-228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Изучение структуры и содержания апробируемого курса; изучение диагностического инструментария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учителя-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апробаторы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d8cfc7e7c_0_49"/>
          <p:cNvSpPr txBox="1">
            <a:spLocks noGrp="1"/>
          </p:cNvSpPr>
          <p:nvPr>
            <p:ph type="title"/>
          </p:nvPr>
        </p:nvSpPr>
        <p:spPr>
          <a:xfrm>
            <a:off x="425850" y="782474"/>
            <a:ext cx="8572500" cy="6817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Календарно-тематическое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планирование апробации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5d8cfc7e7c_0_49"/>
          <p:cNvSpPr txBox="1"/>
          <p:nvPr/>
        </p:nvSpPr>
        <p:spPr>
          <a:xfrm>
            <a:off x="392245" y="1464191"/>
            <a:ext cx="8606105" cy="262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635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заканчивается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июня 2020 г.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6350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Учитель-разработчик до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июня 2020 г.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 в соответствии с рекомендациями </a:t>
            </a:r>
            <a:r>
              <a:rPr lang="ru-RU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апробаторов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55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успешного завершения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апробационного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периода учителям-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апробаторам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следует придерживаться следующего календарного плана – с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 ежемесячно апробировать, анализировать и заполнять отчет в журнале апробации для электронных курсов из расчета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35032"/>
              </p:ext>
            </p:extLst>
          </p:nvPr>
        </p:nvGraphicFramePr>
        <p:xfrm>
          <a:off x="1317270" y="4477111"/>
          <a:ext cx="6096000" cy="1981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676940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20391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часов в курсе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 в месяц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5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 35 часов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менее 5 уроков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962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70 часов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9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66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 105 часов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13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416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 140 часов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менее 18 уроков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078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d8cfc7e7c_0_64"/>
          <p:cNvSpPr txBox="1">
            <a:spLocks noGrp="1"/>
          </p:cNvSpPr>
          <p:nvPr>
            <p:ph type="title"/>
          </p:nvPr>
        </p:nvSpPr>
        <p:spPr>
          <a:xfrm>
            <a:off x="2194431" y="813087"/>
            <a:ext cx="4879731" cy="54972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Практический этап апробации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9" name="Google Shape;309;g5d8cfc7e7c_0_64"/>
          <p:cNvGraphicFramePr/>
          <p:nvPr>
            <p:extLst>
              <p:ext uri="{D42A27DB-BD31-4B8C-83A1-F6EECF244321}">
                <p14:modId xmlns:p14="http://schemas.microsoft.com/office/powerpoint/2010/main" val="1479658540"/>
              </p:ext>
            </p:extLst>
          </p:nvPr>
        </p:nvGraphicFramePr>
        <p:xfrm>
          <a:off x="378069" y="1362807"/>
          <a:ext cx="8512456" cy="52498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26">
                <a:tc>
                  <a:txBody>
                    <a:bodyPr/>
                    <a:lstStyle/>
                    <a:p>
                      <a:pPr marL="72000" marR="720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476"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руководство, мониторинг работы по апробации, анализ промежуточных результатов апробации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региональный, муниципальный и школьный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28"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текущей (1 раз в месяц) и промежуточной диагностики хода апробации (1 раз в четверть)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региональный, муниципальный и школьный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404"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апробации электронного курса в условиях конкретного класса, группы и образовательной организации (не менее 30% материалов электронного курса должно быть пройдено с детьми и 100% без обучения)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Активность учеников на курсе должна составлять не менее 50%.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2000" marR="7200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Регулярное ведение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журнала апробации, в котором фиксируются коррективы, комментарии, замечания, положительные и отрицательные моменты в работе с курсом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учителя-апробаторы, региональный координатор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905"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Регулярный просмотр  журналов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апробации,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учителем-</a:t>
                      </a:r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апробатором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хода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апробации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корректив в эталон электронного курса с отметкой в журнале апробации или их отклонение с указанием обоснования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720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учитель-разработчик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электронного курса, региональный координатор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d8cfc7e7c_0_58"/>
          <p:cNvSpPr txBox="1">
            <a:spLocks noGrp="1"/>
          </p:cNvSpPr>
          <p:nvPr>
            <p:ph type="title"/>
          </p:nvPr>
        </p:nvSpPr>
        <p:spPr>
          <a:xfrm>
            <a:off x="2233245" y="1145815"/>
            <a:ext cx="5178669" cy="38445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Обобщающий этап апробации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6" name="Google Shape;316;g5d8cfc7e7c_0_58"/>
          <p:cNvGraphicFramePr/>
          <p:nvPr>
            <p:extLst>
              <p:ext uri="{D42A27DB-BD31-4B8C-83A1-F6EECF244321}">
                <p14:modId xmlns:p14="http://schemas.microsoft.com/office/powerpoint/2010/main" val="753931649"/>
              </p:ext>
            </p:extLst>
          </p:nvPr>
        </p:nvGraphicFramePr>
        <p:xfrm>
          <a:off x="157533" y="1697320"/>
          <a:ext cx="8847850" cy="4790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</a:t>
                      </a:r>
                      <a:endParaRPr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         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журнала апробации и аналитического отчета школьному координатору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учитель-апробаторы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          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результатов апробации, представление аналитического отчета муниципальному координатору (в электронном виде)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школьные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          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 аналитического отчета в бумажном виде с подписями учителя-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апробатора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школьного координатора и директора ОО, заверенных печатью, региональному оператору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школьные, муниципальные координаторы, учитель-апробаторы, директора ОО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           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Включение результатов апробации в годовой аналитический отчет региональному оператору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координаторы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              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результатов апробации, контроль корректировки курсов учителями-разработчиками, резервное копирование обновленных эталонов, передача электронных курсов в обучение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оператор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2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d8cfc7e7c_0_19"/>
          <p:cNvSpPr txBox="1">
            <a:spLocks noGrp="1"/>
          </p:cNvSpPr>
          <p:nvPr>
            <p:ph type="title"/>
          </p:nvPr>
        </p:nvSpPr>
        <p:spPr>
          <a:xfrm>
            <a:off x="3000895" y="621477"/>
            <a:ext cx="4226381" cy="47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Журнал апробации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Google Shape;369;g5d8cfc7e7c_0_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71" name="Google Shape;371;g5d8cfc7e7c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" y="1772816"/>
            <a:ext cx="9166168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50089"/>
            <a:ext cx="9093282" cy="482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6" y="66501"/>
            <a:ext cx="8482855" cy="5902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6" y="66501"/>
            <a:ext cx="8062035" cy="6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9" y="1037705"/>
            <a:ext cx="7455714" cy="54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0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7"/>
          <p:cNvPicPr preferRelativeResize="0"/>
          <p:nvPr/>
        </p:nvPicPr>
        <p:blipFill rotWithShape="1">
          <a:blip r:embed="rId3">
            <a:alphaModFix/>
          </a:blip>
          <a:srcRect l="6276" t="2671" r="2844" b="8756"/>
          <a:stretch/>
        </p:blipFill>
        <p:spPr>
          <a:xfrm>
            <a:off x="94307" y="1079825"/>
            <a:ext cx="5037993" cy="291904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7"/>
          <p:cNvSpPr txBox="1"/>
          <p:nvPr/>
        </p:nvSpPr>
        <p:spPr>
          <a:xfrm>
            <a:off x="3653827" y="286661"/>
            <a:ext cx="5208819" cy="59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/>
              <a:t>Отчетность по апробации</a:t>
            </a:r>
            <a:endParaRPr sz="3000" b="1" dirty="0"/>
          </a:p>
        </p:txBody>
      </p:sp>
      <p:sp>
        <p:nvSpPr>
          <p:cNvPr id="363" name="Google Shape;363;p17"/>
          <p:cNvSpPr txBox="1"/>
          <p:nvPr/>
        </p:nvSpPr>
        <p:spPr>
          <a:xfrm>
            <a:off x="5030146" y="1393589"/>
            <a:ext cx="3832500" cy="169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6350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>
                <a:solidFill>
                  <a:schemeClr val="dk1"/>
                </a:solidFill>
              </a:rPr>
              <a:t>   Отчет о проведенной апробации курса </a:t>
            </a:r>
            <a:r>
              <a:rPr lang="ru-RU" sz="2000" b="1" dirty="0">
                <a:solidFill>
                  <a:schemeClr val="dk1"/>
                </a:solidFill>
              </a:rPr>
              <a:t>оформляется по рекомендуемому образцу</a:t>
            </a:r>
            <a:r>
              <a:rPr lang="ru-RU" sz="2000" dirty="0">
                <a:solidFill>
                  <a:schemeClr val="dk1"/>
                </a:solidFill>
              </a:rPr>
              <a:t>. 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94307" y="4193028"/>
            <a:ext cx="8768339" cy="212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6350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В </a:t>
            </a:r>
            <a:r>
              <a:rPr lang="ru-RU" sz="1800" dirty="0">
                <a:solidFill>
                  <a:schemeClr val="dk1"/>
                </a:solidFill>
              </a:rPr>
              <a:t>случае необходимости учитель-</a:t>
            </a:r>
            <a:r>
              <a:rPr lang="ru-RU" sz="1800" dirty="0" err="1">
                <a:solidFill>
                  <a:schemeClr val="dk1"/>
                </a:solidFill>
              </a:rPr>
              <a:t>апробатор</a:t>
            </a:r>
            <a:r>
              <a:rPr lang="ru-RU" sz="1800" dirty="0">
                <a:solidFill>
                  <a:schemeClr val="dk1"/>
                </a:solidFill>
              </a:rPr>
              <a:t> может приложить к заключению рекомендации по требуемой доработке курса.</a:t>
            </a:r>
            <a:endParaRPr sz="1800" dirty="0">
              <a:solidFill>
                <a:schemeClr val="dk1"/>
              </a:solidFill>
            </a:endParaRPr>
          </a:p>
          <a:p>
            <a:pPr marL="0" lvl="0" indent="3556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</a:rPr>
              <a:t>В аналитическом отчете должна быть указана ссылка на электронный журнал апробации курса.</a:t>
            </a:r>
            <a:endParaRPr sz="1800" i="1" dirty="0">
              <a:solidFill>
                <a:schemeClr val="dk1"/>
              </a:solidFill>
            </a:endParaRPr>
          </a:p>
          <a:p>
            <a:pPr marL="0" lvl="0" indent="3556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Электронная копия </a:t>
            </a:r>
            <a:r>
              <a:rPr lang="ru-RU" sz="1800" dirty="0">
                <a:solidFill>
                  <a:schemeClr val="dk1"/>
                </a:solidFill>
              </a:rPr>
              <a:t>аналитического отчета </a:t>
            </a:r>
            <a:r>
              <a:rPr lang="ru-RU" sz="1800" dirty="0" smtClean="0">
                <a:solidFill>
                  <a:schemeClr val="dk1"/>
                </a:solidFill>
              </a:rPr>
              <a:t>отправляется разработчику </a:t>
            </a:r>
            <a:r>
              <a:rPr lang="ru-RU" sz="1800" dirty="0">
                <a:solidFill>
                  <a:schemeClr val="dk1"/>
                </a:solidFill>
              </a:rPr>
              <a:t>курса и региональному </a:t>
            </a:r>
            <a:r>
              <a:rPr lang="ru-RU" sz="1800" dirty="0" smtClean="0">
                <a:solidFill>
                  <a:schemeClr val="dk1"/>
                </a:solidFill>
              </a:rPr>
              <a:t>координатору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91" y="0"/>
            <a:ext cx="6449378" cy="6766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577" y="0"/>
            <a:ext cx="6380818" cy="6766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099" y="0"/>
            <a:ext cx="639601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de4fe9cf4_0_0"/>
          <p:cNvSpPr txBox="1">
            <a:spLocks noGrp="1"/>
          </p:cNvSpPr>
          <p:nvPr>
            <p:ph idx="1"/>
          </p:nvPr>
        </p:nvSpPr>
        <p:spPr>
          <a:xfrm>
            <a:off x="1823691" y="2080260"/>
            <a:ext cx="5844162" cy="52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388"/>
              </a:spcBef>
              <a:spcAft>
                <a:spcPts val="1800"/>
              </a:spcAft>
              <a:buSzPts val="1942"/>
              <a:buNone/>
            </a:pPr>
            <a:r>
              <a:rPr lang="ru-RU" sz="4000" b="1" dirty="0" smtClean="0"/>
              <a:t>СПАСИБО ЗА ВНИМАНИЕ!</a:t>
            </a:r>
          </a:p>
          <a:p>
            <a:pPr marL="0" lvl="0" indent="0">
              <a:lnSpc>
                <a:spcPct val="80000"/>
              </a:lnSpc>
              <a:spcBef>
                <a:spcPts val="370"/>
              </a:spcBef>
              <a:buSzPts val="1665"/>
              <a:buNone/>
            </a:pPr>
            <a:endParaRPr sz="4000" b="1" dirty="0"/>
          </a:p>
        </p:txBody>
      </p:sp>
      <p:sp>
        <p:nvSpPr>
          <p:cNvPr id="6" name="Google Shape;388;g5de4fe9cf4_0_0"/>
          <p:cNvSpPr txBox="1">
            <a:spLocks/>
          </p:cNvSpPr>
          <p:nvPr/>
        </p:nvSpPr>
        <p:spPr>
          <a:xfrm>
            <a:off x="645522" y="2950538"/>
            <a:ext cx="8200500" cy="28487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388"/>
              </a:spcBef>
              <a:buClrTx/>
              <a:buSzPts val="1942"/>
              <a:buFont typeface="Arial" panose="020B0604020202020204" pitchFamily="34" charset="0"/>
              <a:buNone/>
            </a:pPr>
            <a:endParaRPr lang="ru-RU" sz="1665" b="1" dirty="0" smtClean="0"/>
          </a:p>
          <a:p>
            <a:pPr marL="0" indent="0">
              <a:lnSpc>
                <a:spcPct val="80000"/>
              </a:lnSpc>
              <a:spcBef>
                <a:spcPts val="388"/>
              </a:spcBef>
              <a:spcAft>
                <a:spcPts val="1800"/>
              </a:spcAft>
              <a:buClrTx/>
              <a:buSzPts val="1942"/>
              <a:buFont typeface="Arial" panose="020B0604020202020204" pitchFamily="34" charset="0"/>
              <a:buNone/>
            </a:pPr>
            <a:r>
              <a:rPr lang="ru-RU" sz="1850" b="1" dirty="0"/>
              <a:t>Яшкин Игорь Львович, начальник отдела дистанционного обучения ГБУ ДПО НСО «ОблЦИТ», </a:t>
            </a:r>
            <a:r>
              <a:rPr lang="ru-RU" sz="2000" b="1" u="sng" dirty="0" smtClean="0">
                <a:solidFill>
                  <a:schemeClr val="hlink"/>
                </a:solidFill>
              </a:rPr>
              <a:t>yil@oblcit.ru</a:t>
            </a:r>
            <a:r>
              <a:rPr lang="ru-RU" sz="2000" b="1" dirty="0" smtClean="0"/>
              <a:t>, </a:t>
            </a:r>
            <a:r>
              <a:rPr lang="ru-RU" sz="1850" b="1" dirty="0"/>
              <a:t>349-5-800 (доп. </a:t>
            </a:r>
            <a:r>
              <a:rPr lang="ru-RU" sz="1850" b="1" dirty="0" smtClean="0"/>
              <a:t>240)</a:t>
            </a:r>
            <a:r>
              <a:rPr lang="ru-RU" sz="1942" b="1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388"/>
              </a:spcBef>
              <a:spcAft>
                <a:spcPts val="1800"/>
              </a:spcAft>
              <a:buClrTx/>
              <a:buSzPts val="1942"/>
              <a:buFont typeface="Arial" panose="020B0604020202020204" pitchFamily="34" charset="0"/>
              <a:buNone/>
            </a:pPr>
            <a:r>
              <a:rPr lang="ru-RU" sz="1850" b="1" dirty="0" smtClean="0"/>
              <a:t>Сергеева Анна Александровна</a:t>
            </a:r>
            <a:r>
              <a:rPr lang="ru-RU" sz="1800" b="1" dirty="0" smtClean="0"/>
              <a:t> , </a:t>
            </a:r>
            <a:r>
              <a:rPr lang="ru-RU" sz="1850" b="1" dirty="0"/>
              <a:t>старший методист отдела дистанционного обучения ГБУ ДПО НСО «ОблЦИТ», </a:t>
            </a:r>
            <a:r>
              <a:rPr lang="ru-RU" sz="1850" b="1" u="sng" dirty="0" smtClean="0">
                <a:solidFill>
                  <a:schemeClr val="hlink"/>
                </a:solidFill>
                <a:hlinkClick r:id="rId3"/>
              </a:rPr>
              <a:t>saa@oblcit.ru</a:t>
            </a:r>
            <a:r>
              <a:rPr lang="ru-RU" sz="1850" b="1" dirty="0" smtClean="0"/>
              <a:t>, </a:t>
            </a:r>
            <a:r>
              <a:rPr lang="ru-RU" sz="1850" b="1" dirty="0"/>
              <a:t>349-5-800 (доп. 242)</a:t>
            </a:r>
          </a:p>
          <a:p>
            <a:pPr marL="0" indent="0">
              <a:lnSpc>
                <a:spcPct val="80000"/>
              </a:lnSpc>
              <a:spcBef>
                <a:spcPts val="370"/>
              </a:spcBef>
              <a:spcAft>
                <a:spcPts val="1800"/>
              </a:spcAft>
              <a:buClrTx/>
              <a:buSzPts val="1665"/>
              <a:buFont typeface="Arial" panose="020B0604020202020204" pitchFamily="34" charset="0"/>
              <a:buNone/>
            </a:pPr>
            <a:r>
              <a:rPr lang="ru-RU" sz="1850" b="1" dirty="0" smtClean="0"/>
              <a:t>Толстых Ольга Александровна</a:t>
            </a:r>
            <a:r>
              <a:rPr lang="ru-RU" sz="2000" b="1" dirty="0" smtClean="0"/>
              <a:t> , </a:t>
            </a:r>
            <a:r>
              <a:rPr lang="ru-RU" sz="1850" b="1" dirty="0"/>
              <a:t>специалист отдела дистанционного обучения ГБУ ДПО НСО «ОблЦИТ»,</a:t>
            </a:r>
            <a:r>
              <a:rPr lang="ru-RU" sz="1850" b="1" dirty="0" smtClean="0"/>
              <a:t> </a:t>
            </a:r>
            <a:r>
              <a:rPr lang="ru-RU" sz="1850" b="1" u="sng" dirty="0" smtClean="0">
                <a:solidFill>
                  <a:schemeClr val="hlink"/>
                </a:solidFill>
                <a:hlinkClick r:id="rId4"/>
              </a:rPr>
              <a:t>toa@oblcit.ru</a:t>
            </a:r>
            <a:r>
              <a:rPr lang="ru-RU" sz="1850" b="1" dirty="0" smtClean="0"/>
              <a:t>, 349-5-800 (доп. 242)</a:t>
            </a:r>
          </a:p>
          <a:p>
            <a:pPr marL="0" indent="0">
              <a:lnSpc>
                <a:spcPct val="80000"/>
              </a:lnSpc>
              <a:spcBef>
                <a:spcPts val="370"/>
              </a:spcBef>
              <a:buClrTx/>
              <a:buSzPts val="1665"/>
              <a:buFont typeface="Arial" panose="020B0604020202020204" pitchFamily="34" charset="0"/>
              <a:buNone/>
            </a:pPr>
            <a:endParaRPr lang="ru-RU" sz="1850" b="1" dirty="0"/>
          </a:p>
        </p:txBody>
      </p:sp>
    </p:spTree>
    <p:extLst>
      <p:ext uri="{BB962C8B-B14F-4D97-AF65-F5344CB8AC3E}">
        <p14:creationId xmlns:p14="http://schemas.microsoft.com/office/powerpoint/2010/main" val="18554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947" y="819405"/>
            <a:ext cx="6435725" cy="88106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ПРИЕМЫ ПОСТРОЕНИЯ </a:t>
            </a:r>
            <a:b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(ДИСТАНЦИОННОГО) КУРСА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451" y="2082134"/>
            <a:ext cx="8419381" cy="4168775"/>
          </a:xfrm>
        </p:spPr>
        <p:txBody>
          <a:bodyPr rtlCol="0">
            <a:normAutofit/>
          </a:bodyPr>
          <a:lstStyle/>
          <a:p>
            <a:pPr marL="533400" indent="-533400" fontAlgn="auto">
              <a:lnSpc>
                <a:spcPct val="80000"/>
              </a:lnSpc>
              <a:spcAft>
                <a:spcPts val="240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центре процесса обучения находится самостоятельная познавательная деятельность обучаемого (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учение, а не преподавание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533400" indent="-533400" fontAlgn="auto">
              <a:lnSpc>
                <a:spcPct val="80000"/>
              </a:lnSpc>
              <a:spcAft>
                <a:spcPts val="240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Необходима более гибкая система образования, позволяющая не только овладеть определенной суммой знаний, но, что гораздо важнее, овладеть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СПОСОБАМИ самостоятельной познавательной деятельности</a:t>
            </a:r>
          </a:p>
          <a:p>
            <a:pPr marL="533400" indent="-533400" fontAlgn="auto">
              <a:lnSpc>
                <a:spcPct val="80000"/>
              </a:lnSpc>
              <a:spcAft>
                <a:spcPts val="2400"/>
              </a:spcAft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контроля за усвоением знаний должна носить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систематический характер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строиться как на основе оперативной обратной связи, так и возможности оперативного обращения к преподавателю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742" y="831273"/>
            <a:ext cx="7496223" cy="78807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ЧЕГО ЗАВИСИТ КАЧЕСТВО ЭЛЕКТРОННОГО ОБУЧЕНИЯ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33736" y="2227391"/>
            <a:ext cx="8232236" cy="3392547"/>
          </a:xfrm>
        </p:spPr>
        <p:txBody>
          <a:bodyPr/>
          <a:lstStyle/>
          <a:p>
            <a:pPr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 электронного курса</a:t>
            </a:r>
          </a:p>
          <a:p>
            <a:pPr marL="95250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учебно-методического комплекса (УМК), размещенного в ИОС</a:t>
            </a:r>
          </a:p>
          <a:p>
            <a:pPr marL="95250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контрольных ресурсов, размещенных в ИОС </a:t>
            </a:r>
          </a:p>
          <a:p>
            <a:pPr marL="95250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 обновления и актуализации содержания курса </a:t>
            </a:r>
          </a:p>
          <a:p>
            <a:pPr marL="95250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обратная связь «преподаватель-обучающийся» </a:t>
            </a:r>
          </a:p>
          <a:p>
            <a:pPr>
              <a:spcBef>
                <a:spcPts val="3000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 подготовленности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тников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электронному обучению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53368" y="1389888"/>
            <a:ext cx="8796073" cy="550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107" y="524655"/>
            <a:ext cx="7772400" cy="86523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построения РСДО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311016" y="3883008"/>
            <a:ext cx="2825474" cy="521219"/>
            <a:chOff x="3382037" y="3870663"/>
            <a:chExt cx="2825474" cy="5212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42"/>
            <a:stretch/>
          </p:blipFill>
          <p:spPr>
            <a:xfrm>
              <a:off x="3382037" y="3870663"/>
              <a:ext cx="524138" cy="52121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906175" y="4022550"/>
              <a:ext cx="2301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hlinkClick r:id="rId4"/>
                </a:rPr>
                <a:t>https://rsdo.oblcit.ru/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899616" y="953333"/>
            <a:ext cx="6167009" cy="5854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начинается с программы и КТП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6" y="1464816"/>
            <a:ext cx="8286318" cy="561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12674" y="847745"/>
            <a:ext cx="1638300" cy="564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Разделы</a:t>
            </a: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</a:t>
            </a: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Оценка знаний</a:t>
            </a: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850974" y="803357"/>
            <a:ext cx="6134100" cy="59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Литература, 7 класс.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Устное народное творчество, Из древнерусской литературы, Из русской литературы XVIII века, Из русской литературы XIX века,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зарубежной литературы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Веб-страницы, Книги, Презентации.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Форумы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Обсуждение произведения.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Термины и определения.</a:t>
            </a:r>
          </a:p>
          <a:p>
            <a:pPr hangingPunct="0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Коллективное обсуждение.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Опросы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на вопросы.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Тесты, задания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Анализ произведений, сочинения.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Лекции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Биография авторов, знакомство с жанрами произведений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Каталог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Примеры решения нестандартных задач.</a:t>
            </a:r>
          </a:p>
          <a:p>
            <a:pPr hangingPunct="0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Сайты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Ссылки на полезные Интернет-ресурсы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hangingPunct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Письмо другу о произведениях, с которыми познакомился в курсе литературы для 7 класса.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3087962" y="262327"/>
            <a:ext cx="5327679" cy="5854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Пример  проекта курса</a:t>
            </a:r>
          </a:p>
        </p:txBody>
      </p:sp>
    </p:spTree>
    <p:extLst>
      <p:ext uri="{BB962C8B-B14F-4D97-AF65-F5344CB8AC3E}">
        <p14:creationId xmlns:p14="http://schemas.microsoft.com/office/powerpoint/2010/main" val="7503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21528" y="666057"/>
            <a:ext cx="4472496" cy="4970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Элементы курса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78382" y="1815418"/>
            <a:ext cx="33587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преподавателя и обучающегося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также обучающихся между собой,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обеспечивают оценивание полученных знаний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2" y="1400004"/>
            <a:ext cx="2188500" cy="506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47" b="1010"/>
          <a:stretch/>
        </p:blipFill>
        <p:spPr>
          <a:xfrm>
            <a:off x="2809702" y="1400756"/>
            <a:ext cx="2002920" cy="50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1724</Words>
  <Application>Microsoft Office PowerPoint</Application>
  <PresentationFormat>Экран (4:3)</PresentationFormat>
  <Paragraphs>274</Paragraphs>
  <Slides>38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Noto Sans Symbols</vt:lpstr>
      <vt:lpstr>Times New Roman</vt:lpstr>
      <vt:lpstr>Wingdings</vt:lpstr>
      <vt:lpstr>Тема Office</vt:lpstr>
      <vt:lpstr>Требования к оформлению электронного курса в региональной системе дистанционного обучения (РСДО)</vt:lpstr>
      <vt:lpstr>Презентация PowerPoint</vt:lpstr>
      <vt:lpstr>ДИСТАНЦИОННЫЕ ОБРАЗОВАТЕЛЬНЫЕ ТЕХНОЛОГИИ (ранее ДИСТАНЦИОННАЯ  ФОРМА ОБУЧЕНИЯ):</vt:lpstr>
      <vt:lpstr>ПЕДАГОГИЧЕСКИЕ ПРИЕМЫ ПОСТРОЕНИЯ  ЭЛЕКТРОННОГО (ДИСТАНЦИОННОГО) КУРСА</vt:lpstr>
      <vt:lpstr>ОТ ЧЕГО ЗАВИСИТ КАЧЕСТВО ЭЛЕКТРОННОГО ОБУЧЕНИЯ</vt:lpstr>
      <vt:lpstr>Технология построения РСДО</vt:lpstr>
      <vt:lpstr>Курс начинается с программы и КТП</vt:lpstr>
      <vt:lpstr>Пример  проекта курса</vt:lpstr>
      <vt:lpstr>Презентация PowerPoint</vt:lpstr>
      <vt:lpstr>Презентация PowerPoint</vt:lpstr>
      <vt:lpstr>Структура курса</vt:lpstr>
      <vt:lpstr>ВСТУПИТЕЛЬНЫЙ ( НУЛЕВОЙ ) МОДУЛЬ курса</vt:lpstr>
      <vt:lpstr>ПРИМЕР НУЛЕВОГО МОДУЛЯ КУРСА</vt:lpstr>
      <vt:lpstr>ОПИСАНИЕ УРОКА КУРСА В РСДО</vt:lpstr>
      <vt:lpstr>Презентация PowerPoint</vt:lpstr>
      <vt:lpstr>ИТОГОВЫЙ МОДУЛЬ КУРСА</vt:lpstr>
      <vt:lpstr>ПРИМЕР ИТОГОВОГО МОДУЛЯ КУРСА</vt:lpstr>
      <vt:lpstr>ПРИМЕР ИТОГОВОГО МОДУЛЯ КУРСА</vt:lpstr>
      <vt:lpstr>Презентация PowerPoint</vt:lpstr>
      <vt:lpstr>Презентация PowerPoint</vt:lpstr>
      <vt:lpstr>http://sdo.edu54.ru/docs</vt:lpstr>
      <vt:lpstr>Разработка электронного курса </vt:lpstr>
      <vt:lpstr>Календарно-тематическое планирование разработки ЭК</vt:lpstr>
      <vt:lpstr>Практический этап</vt:lpstr>
      <vt:lpstr>Обобщающий этап</vt:lpstr>
      <vt:lpstr>Отчетность по разработке</vt:lpstr>
      <vt:lpstr>Презентация PowerPoint</vt:lpstr>
      <vt:lpstr>Апробация электронного курса </vt:lpstr>
      <vt:lpstr>Направление работ на этапе апробации</vt:lpstr>
      <vt:lpstr>Организационно-подготовительный этап апробации</vt:lpstr>
      <vt:lpstr>Календарно-тематическое планирование апробации</vt:lpstr>
      <vt:lpstr>Практический этап апробации</vt:lpstr>
      <vt:lpstr>Обобщающий этап апробации</vt:lpstr>
      <vt:lpstr>Журнал апробации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Александровна Сергеева</dc:creator>
  <cp:lastModifiedBy>Сергеева Анна Александровна</cp:lastModifiedBy>
  <cp:revision>111</cp:revision>
  <dcterms:created xsi:type="dcterms:W3CDTF">2015-12-02T04:56:06Z</dcterms:created>
  <dcterms:modified xsi:type="dcterms:W3CDTF">2019-10-02T10:29:14Z</dcterms:modified>
</cp:coreProperties>
</file>