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49" r:id="rId3"/>
    <p:sldId id="350" r:id="rId4"/>
    <p:sldId id="341" r:id="rId5"/>
    <p:sldId id="351" r:id="rId6"/>
    <p:sldId id="357" r:id="rId7"/>
    <p:sldId id="344" r:id="rId8"/>
    <p:sldId id="363" r:id="rId9"/>
    <p:sldId id="364" r:id="rId10"/>
    <p:sldId id="356" r:id="rId11"/>
    <p:sldId id="355" r:id="rId12"/>
    <p:sldId id="365" r:id="rId13"/>
    <p:sldId id="359" r:id="rId14"/>
    <p:sldId id="347" r:id="rId15"/>
    <p:sldId id="358" r:id="rId16"/>
    <p:sldId id="360" r:id="rId17"/>
    <p:sldId id="36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EFFF"/>
    <a:srgbClr val="D7E4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4" autoAdjust="0"/>
    <p:restoredTop sz="96395" autoAdjust="0"/>
  </p:normalViewPr>
  <p:slideViewPr>
    <p:cSldViewPr snapToGrid="0">
      <p:cViewPr varScale="1">
        <p:scale>
          <a:sx n="103" d="100"/>
          <a:sy n="103" d="100"/>
        </p:scale>
        <p:origin x="16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2866-BB21-4D11-BD69-3AD8DD84FE7E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2119D-6A11-4E48-A8A1-661E364471A4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0" y="-4064"/>
            <a:ext cx="8790754" cy="1118189"/>
            <a:chOff x="0" y="-4064"/>
            <a:chExt cx="8790754" cy="1118189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0" y="-4064"/>
              <a:ext cx="8025811" cy="1118189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72565" y="-4064"/>
              <a:ext cx="1118189" cy="111818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3741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2866-BB21-4D11-BD69-3AD8DD84FE7E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2119D-6A11-4E48-A8A1-661E36447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80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2866-BB21-4D11-BD69-3AD8DD84FE7E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2119D-6A11-4E48-A8A1-661E36447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288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2866-BB21-4D11-BD69-3AD8DD84FE7E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2119D-6A11-4E48-A8A1-661E36447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30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2866-BB21-4D11-BD69-3AD8DD84FE7E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2119D-6A11-4E48-A8A1-661E36447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72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2866-BB21-4D11-BD69-3AD8DD84FE7E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2119D-6A11-4E48-A8A1-661E36447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421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2866-BB21-4D11-BD69-3AD8DD84FE7E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2119D-6A11-4E48-A8A1-661E36447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205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2866-BB21-4D11-BD69-3AD8DD84FE7E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2119D-6A11-4E48-A8A1-661E36447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09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2866-BB21-4D11-BD69-3AD8DD84FE7E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2119D-6A11-4E48-A8A1-661E364471A4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0" y="-4064"/>
            <a:ext cx="8790754" cy="1118189"/>
            <a:chOff x="0" y="-4064"/>
            <a:chExt cx="8790754" cy="1118189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0" y="-4064"/>
              <a:ext cx="8025811" cy="1118189"/>
            </a:xfrm>
            <a:prstGeom prst="rect">
              <a:avLst/>
            </a:prstGeom>
          </p:spPr>
        </p:pic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72565" y="-4064"/>
              <a:ext cx="1118189" cy="111818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16241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2866-BB21-4D11-BD69-3AD8DD84FE7E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2119D-6A11-4E48-A8A1-661E36447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396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2866-BB21-4D11-BD69-3AD8DD84FE7E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2119D-6A11-4E48-A8A1-661E36447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08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C2866-BB21-4D11-BD69-3AD8DD84FE7E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2119D-6A11-4E48-A8A1-661E36447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038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saa@oblcit.ru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do.edu54.ru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2637" y="2565918"/>
            <a:ext cx="8910734" cy="1612964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«Требования к оформлению </a:t>
            </a:r>
            <a:r>
              <a:rPr lang="ru-RU" sz="3600" b="1" dirty="0" smtClean="0">
                <a:solidFill>
                  <a:srgbClr val="0070C0"/>
                </a:solidFill>
              </a:rPr>
              <a:t/>
            </a:r>
            <a:br>
              <a:rPr lang="ru-RU" sz="3600" b="1" dirty="0" smtClean="0">
                <a:solidFill>
                  <a:srgbClr val="0070C0"/>
                </a:solidFill>
              </a:rPr>
            </a:br>
            <a:r>
              <a:rPr lang="ru-RU" sz="3600" b="1" dirty="0" smtClean="0">
                <a:solidFill>
                  <a:srgbClr val="0070C0"/>
                </a:solidFill>
              </a:rPr>
              <a:t>электронного </a:t>
            </a:r>
            <a:r>
              <a:rPr lang="ru-RU" sz="3600" b="1" dirty="0">
                <a:solidFill>
                  <a:srgbClr val="0070C0"/>
                </a:solidFill>
              </a:rPr>
              <a:t>курса в РСДО. </a:t>
            </a:r>
            <a:r>
              <a:rPr lang="ru-RU" sz="3600" b="1" dirty="0" smtClean="0">
                <a:solidFill>
                  <a:srgbClr val="0070C0"/>
                </a:solidFill>
              </a:rPr>
              <a:t/>
            </a:r>
            <a:br>
              <a:rPr lang="ru-RU" sz="3600" b="1" dirty="0" smtClean="0">
                <a:solidFill>
                  <a:srgbClr val="0070C0"/>
                </a:solidFill>
              </a:rPr>
            </a:br>
            <a:r>
              <a:rPr lang="ru-RU" sz="3600" b="1" dirty="0" smtClean="0">
                <a:solidFill>
                  <a:srgbClr val="0070C0"/>
                </a:solidFill>
              </a:rPr>
              <a:t>Нормативы </a:t>
            </a:r>
            <a:r>
              <a:rPr lang="ru-RU" sz="3600" b="1" dirty="0">
                <a:solidFill>
                  <a:srgbClr val="0070C0"/>
                </a:solidFill>
              </a:rPr>
              <a:t>по разработке </a:t>
            </a:r>
            <a:r>
              <a:rPr lang="ru-RU" sz="3600" b="1" dirty="0" smtClean="0">
                <a:solidFill>
                  <a:srgbClr val="0070C0"/>
                </a:solidFill>
              </a:rPr>
              <a:t>и апробации</a:t>
            </a:r>
            <a:r>
              <a:rPr lang="ru-RU" sz="3600" b="1" dirty="0">
                <a:solidFill>
                  <a:srgbClr val="0070C0"/>
                </a:solidFill>
              </a:rPr>
              <a:t>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66640" y="5766318"/>
            <a:ext cx="3797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70C0"/>
                </a:solidFill>
              </a:rPr>
              <a:t>2 октября 2019 года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06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8457" y="1184988"/>
            <a:ext cx="7585788" cy="51713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rgbClr val="0070C0"/>
                </a:solidFill>
                <a:latin typeface="Calibri Light" panose="020F0302020204030204"/>
              </a:rPr>
              <a:t>Формы текущего контроля реализации проекта «СДШ НСО</a:t>
            </a:r>
            <a:r>
              <a:rPr lang="ru-RU" sz="3200" b="1" dirty="0" smtClean="0">
                <a:solidFill>
                  <a:srgbClr val="0070C0"/>
                </a:solidFill>
                <a:latin typeface="Calibri Light" panose="020F0302020204030204"/>
              </a:rPr>
              <a:t>»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000" b="1" dirty="0" smtClean="0">
              <a:solidFill>
                <a:srgbClr val="0070C0"/>
              </a:solidFill>
              <a:latin typeface="Calibri Light" panose="020F0302020204030204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u="sng" dirty="0" smtClean="0">
                <a:solidFill>
                  <a:srgbClr val="0070C0"/>
                </a:solidFill>
                <a:latin typeface="Calibri Light" panose="020F0302020204030204"/>
              </a:rPr>
              <a:t>Статистические отчеты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solidFill>
                <a:srgbClr val="0070C0"/>
              </a:solidFill>
              <a:latin typeface="Calibri Light" panose="020F0302020204030204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Calibri Light" panose="020F0302020204030204"/>
              </a:rPr>
              <a:t>27.09.2019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Calibri Light" panose="020F0302020204030204"/>
              </a:rPr>
              <a:t>15.10.2019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Calibri Light" panose="020F0302020204030204"/>
              </a:rPr>
              <a:t>16.12.2019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Calibri Light" panose="020F0302020204030204"/>
              </a:rPr>
              <a:t>27.01.2020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Calibri Light" panose="020F0302020204030204"/>
              </a:rPr>
              <a:t>16.03.2020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Calibri Light" panose="020F0302020204030204"/>
              </a:rPr>
              <a:t>15.05.2020</a:t>
            </a:r>
            <a:endParaRPr lang="ru-RU" sz="3200" b="1" dirty="0">
              <a:solidFill>
                <a:srgbClr val="0070C0"/>
              </a:solidFill>
              <a:latin typeface="Calibri Light" panose="020F0302020204030204"/>
            </a:endParaRPr>
          </a:p>
        </p:txBody>
      </p:sp>
      <p:sp>
        <p:nvSpPr>
          <p:cNvPr id="5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9F1243F-1582-4854-A1CB-EF50353B5811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376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8457" y="1184988"/>
            <a:ext cx="7585788" cy="51713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rgbClr val="0070C0"/>
                </a:solidFill>
                <a:latin typeface="+mj-lt"/>
              </a:rPr>
              <a:t>Формы текущего контроля реализации проекта «СДШ НСО</a:t>
            </a:r>
            <a:r>
              <a:rPr lang="ru-RU" sz="3200" b="1" dirty="0" smtClean="0">
                <a:solidFill>
                  <a:srgbClr val="0070C0"/>
                </a:solidFill>
                <a:latin typeface="+mj-lt"/>
              </a:rPr>
              <a:t>»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solidFill>
                <a:srgbClr val="0070C0"/>
              </a:solidFill>
              <a:latin typeface="+mj-lt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>
              <a:solidFill>
                <a:srgbClr val="0070C0"/>
              </a:solidFill>
              <a:latin typeface="+mj-lt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solidFill>
                <a:srgbClr val="0070C0"/>
              </a:solidFill>
              <a:latin typeface="+mj-lt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>
              <a:solidFill>
                <a:srgbClr val="0070C0"/>
              </a:solidFill>
              <a:latin typeface="+mj-lt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solidFill>
                <a:srgbClr val="0070C0"/>
              </a:solidFill>
              <a:latin typeface="+mj-lt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>
              <a:solidFill>
                <a:srgbClr val="0070C0"/>
              </a:solidFill>
              <a:latin typeface="+mj-lt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solidFill>
                <a:srgbClr val="0070C0"/>
              </a:solidFill>
              <a:latin typeface="+mj-lt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solidFill>
                <a:srgbClr val="0070C0"/>
              </a:solidFill>
              <a:latin typeface="+mj-lt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5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9F1243F-1582-4854-A1CB-EF50353B5811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26611" y="2074939"/>
            <a:ext cx="6569475" cy="1415861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u="sng" dirty="0" smtClean="0">
                <a:solidFill>
                  <a:schemeClr val="bg1"/>
                </a:solidFill>
                <a:latin typeface="+mj-lt"/>
              </a:rPr>
              <a:t>Мониторинговые визиты муниципальных координаторов</a:t>
            </a:r>
            <a:endParaRPr lang="ru-RU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26610" y="3490800"/>
            <a:ext cx="6569475" cy="1415861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u="sng" dirty="0">
                <a:solidFill>
                  <a:schemeClr val="bg1"/>
                </a:solidFill>
                <a:latin typeface="+mj-lt"/>
              </a:rPr>
              <a:t>Мониторинговые визиты региональных координаторов</a:t>
            </a:r>
            <a:endParaRPr lang="ru-RU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26609" y="4925436"/>
            <a:ext cx="6569475" cy="1425897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u="sng" dirty="0" smtClean="0">
                <a:solidFill>
                  <a:schemeClr val="bg1"/>
                </a:solidFill>
                <a:latin typeface="+mj-lt"/>
              </a:rPr>
              <a:t>Внеплановое снятие статистической отчетности РСДО (по запросу Минобразования Новосибирской области)</a:t>
            </a:r>
            <a:endParaRPr lang="ru-RU" sz="2000" dirty="0" smtClean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6866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8457" y="1184988"/>
            <a:ext cx="7585788" cy="51713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rgbClr val="0070C0"/>
                </a:solidFill>
                <a:latin typeface="Calibri Light" panose="020F0302020204030204"/>
              </a:rPr>
              <a:t>Формы текущего контроля реализации проекта «СДШ НСО</a:t>
            </a:r>
            <a:r>
              <a:rPr lang="ru-RU" sz="3200" b="1" dirty="0" smtClean="0">
                <a:solidFill>
                  <a:srgbClr val="0070C0"/>
                </a:solidFill>
                <a:latin typeface="Calibri Light" panose="020F0302020204030204"/>
              </a:rPr>
              <a:t>»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solidFill>
                <a:srgbClr val="0070C0"/>
              </a:solidFill>
              <a:latin typeface="Calibri Light" panose="020F0302020204030204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solidFill>
                <a:srgbClr val="0070C0"/>
              </a:solidFill>
              <a:latin typeface="Calibri Light" panose="020F0302020204030204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000" b="1" dirty="0" smtClean="0">
              <a:solidFill>
                <a:srgbClr val="0070C0"/>
              </a:solidFill>
              <a:latin typeface="Calibri Light" panose="020F0302020204030204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Calibri Light" panose="020F0302020204030204"/>
              </a:rPr>
              <a:t>Еженедельный выборочный мониторинг Интернет ресурсов муниципалитетов и сайтов образовательных организаций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>
              <a:solidFill>
                <a:srgbClr val="0070C0"/>
              </a:solidFill>
              <a:latin typeface="Calibri Light" panose="020F0302020204030204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solidFill>
                <a:srgbClr val="0070C0"/>
              </a:solidFill>
              <a:latin typeface="Calibri Light" panose="020F0302020204030204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>
              <a:solidFill>
                <a:srgbClr val="0070C0"/>
              </a:solidFill>
              <a:latin typeface="Calibri Light" panose="020F0302020204030204"/>
            </a:endParaRPr>
          </a:p>
        </p:txBody>
      </p:sp>
      <p:sp>
        <p:nvSpPr>
          <p:cNvPr id="5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9F1243F-1582-4854-A1CB-EF50353B5811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72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8457" y="1184988"/>
            <a:ext cx="7585788" cy="51713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82663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altLang="ru-RU" sz="3200" b="1" dirty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Контакты:</a:t>
            </a:r>
          </a:p>
          <a:p>
            <a:pPr lvl="0" algn="ctr" defTabSz="982663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altLang="ru-RU" sz="3200" b="1" dirty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Яшкин Игорь Львович, </a:t>
            </a:r>
          </a:p>
          <a:p>
            <a:pPr lvl="0" algn="ctr" defTabSz="982663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altLang="ru-RU" sz="3200" b="1" dirty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начальник отдела дистанционного обучения,</a:t>
            </a:r>
            <a:endParaRPr lang="en-US" altLang="ru-RU" sz="3200" b="1" dirty="0">
              <a:solidFill>
                <a:srgbClr val="0070C0"/>
              </a:solidFill>
              <a:latin typeface="+mj-lt"/>
              <a:cs typeface="Times New Roman" panose="02020603050405020304" pitchFamily="18" charset="0"/>
            </a:endParaRPr>
          </a:p>
          <a:p>
            <a:pPr lvl="0" algn="ctr" defTabSz="982663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altLang="ru-RU" sz="3200" b="1" dirty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региональный координатор СДШ НСО </a:t>
            </a:r>
          </a:p>
          <a:p>
            <a:pPr lvl="0" algn="ctr" defTabSz="982663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altLang="ru-RU" sz="32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(383)349-5-800 доп. 240</a:t>
            </a:r>
          </a:p>
          <a:p>
            <a:pPr lvl="0" algn="ctr" defTabSz="982663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altLang="ru-RU" sz="32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8-903-997-38-15</a:t>
            </a:r>
            <a:endParaRPr lang="en-US" altLang="ru-RU" sz="3200" b="1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  <a:p>
            <a:pPr lvl="0" algn="ctr" defTabSz="982663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en-US" altLang="ru-RU" sz="3200" b="1" dirty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yil@oblcit.ru</a:t>
            </a:r>
            <a:endParaRPr lang="ru-RU" altLang="ru-RU" sz="3200" b="1" dirty="0">
              <a:solidFill>
                <a:srgbClr val="0070C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9F1243F-1582-4854-A1CB-EF50353B5811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509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8457" y="1184988"/>
            <a:ext cx="7585788" cy="51713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fontAlgn="t">
              <a:lnSpc>
                <a:spcPct val="107000"/>
              </a:lnSpc>
            </a:pPr>
            <a:r>
              <a:rPr lang="ru-RU" sz="32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Направление </a:t>
            </a:r>
            <a:r>
              <a:rPr lang="ru-RU" sz="3200" b="1" dirty="0" smtClean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«</a:t>
            </a:r>
            <a:r>
              <a:rPr lang="ru-RU" sz="32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Обучение школьников</a:t>
            </a:r>
            <a:r>
              <a:rPr lang="ru-RU" sz="3200" b="1" dirty="0" smtClean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»:</a:t>
            </a:r>
          </a:p>
          <a:p>
            <a:pPr lvl="1" algn="ctr" fontAlgn="t">
              <a:lnSpc>
                <a:spcPct val="107000"/>
              </a:lnSpc>
            </a:pPr>
            <a:r>
              <a:rPr lang="ru-RU" sz="1000" b="1" dirty="0" smtClean="0">
                <a:solidFill>
                  <a:srgbClr val="164E25"/>
                </a:solidFill>
                <a:latin typeface="+mj-lt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164E25"/>
                </a:solidFill>
                <a:latin typeface="+mj-lt"/>
                <a:ea typeface="+mj-ea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164E25"/>
                </a:solidFill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региональные координаторы проекта,</a:t>
            </a:r>
            <a:b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старшие методисты отдела дистанционного обучения:</a:t>
            </a:r>
            <a:b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Сергеева Анна Александровна</a:t>
            </a:r>
            <a:r>
              <a:rPr lang="en-US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 </a:t>
            </a:r>
            <a:br>
              <a:rPr lang="en-US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  <a:hlinkClick r:id="rId2"/>
              </a:rPr>
              <a:t>saa</a:t>
            </a:r>
            <a:r>
              <a:rPr lang="en-US" alt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  <a:hlinkClick r:id="rId2"/>
              </a:rPr>
              <a:t>@oblcit.ru</a:t>
            </a:r>
            <a:r>
              <a:rPr lang="ru-RU" sz="2800" b="1" dirty="0" smtClean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, </a:t>
            </a:r>
            <a:r>
              <a:rPr lang="ru-RU" altLang="ru-RU" sz="28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(383)349-5-800 доп. </a:t>
            </a:r>
            <a:r>
              <a:rPr lang="ru-RU" altLang="ru-RU" sz="28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242</a:t>
            </a:r>
            <a: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Деревягина Диана Александровна </a:t>
            </a:r>
            <a:endParaRPr lang="ru-RU" sz="2800" b="1" dirty="0" smtClean="0">
              <a:solidFill>
                <a:srgbClr val="0070C0"/>
              </a:solidFill>
              <a:latin typeface="+mj-lt"/>
              <a:ea typeface="+mj-ea"/>
              <a:cs typeface="Times New Roman" panose="02020603050405020304" pitchFamily="18" charset="0"/>
            </a:endParaRPr>
          </a:p>
          <a:p>
            <a:pPr lvl="1" algn="ctr" fontAlgn="t">
              <a:lnSpc>
                <a:spcPct val="107000"/>
              </a:lnSpc>
            </a:pPr>
            <a:r>
              <a:rPr lang="ru-RU" sz="2800" b="1" dirty="0" smtClean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(+</a:t>
            </a:r>
            <a:r>
              <a:rPr lang="en-US" sz="2800" b="1" dirty="0" smtClean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проект </a:t>
            </a:r>
            <a:r>
              <a:rPr lang="en-US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EKO-digital</a:t>
            </a:r>
            <a: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)</a:t>
            </a:r>
            <a:r>
              <a:rPr lang="en-US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dda@oblcit.ru</a:t>
            </a:r>
            <a:r>
              <a:rPr lang="ru-RU" sz="2800" b="1" dirty="0">
                <a:solidFill>
                  <a:srgbClr val="164E25"/>
                </a:solidFill>
                <a:latin typeface="+mj-lt"/>
                <a:ea typeface="+mj-ea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164E25"/>
                </a:solidFill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lang="ru-RU" altLang="ru-RU" sz="28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(383)349-5-800 доп. </a:t>
            </a:r>
            <a:r>
              <a:rPr lang="ru-RU" altLang="ru-RU" sz="28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241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9F1243F-1582-4854-A1CB-EF50353B5811}" type="slidenum">
              <a:rPr lang="ru-RU" smtClean="0"/>
              <a:pPr>
                <a:defRPr/>
              </a:pPr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882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99796" y="1184988"/>
            <a:ext cx="7585788" cy="51713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 fontAlgn="t">
              <a:lnSpc>
                <a:spcPct val="107000"/>
              </a:lnSpc>
            </a:pPr>
            <a:r>
              <a:rPr lang="en-US" sz="32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IT</a:t>
            </a:r>
            <a:r>
              <a:rPr lang="ru-RU" sz="32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 направление в проекте</a:t>
            </a:r>
            <a:br>
              <a:rPr lang="ru-RU" sz="32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«Специализированные классы</a:t>
            </a:r>
            <a:r>
              <a:rPr lang="ru-RU" sz="3200" b="1" dirty="0" smtClean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»:</a:t>
            </a:r>
            <a:r>
              <a:rPr lang="ru-RU" sz="32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lang="ru-RU" sz="1000" b="1" dirty="0">
                <a:solidFill>
                  <a:srgbClr val="0070C0"/>
                </a:solidFill>
                <a:latin typeface="Candara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rgbClr val="0070C0"/>
                </a:solidFill>
                <a:latin typeface="Candara"/>
                <a:ea typeface="+mj-ea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70C0"/>
                </a:solidFill>
                <a:latin typeface="Candara"/>
                <a:ea typeface="+mj-ea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региональный координатор проекта,</a:t>
            </a:r>
            <a:b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старший методист отдела дистанционного обучения</a:t>
            </a:r>
            <a:b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Слободчикова Сардана Михайловна </a:t>
            </a:r>
            <a:b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usm@oblcit.ru</a:t>
            </a:r>
            <a:br>
              <a:rPr lang="en-US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lang="ru-RU" altLang="ru-RU" sz="2800" b="1" dirty="0">
                <a:solidFill>
                  <a:srgbClr val="FF0000"/>
                </a:solidFill>
                <a:latin typeface="+mj-lt"/>
                <a:ea typeface="+mj-ea"/>
                <a:cs typeface="Times New Roman" panose="02020603050405020304" pitchFamily="18" charset="0"/>
              </a:rPr>
              <a:t>(383)349-5-800 доп. 243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9F1243F-1582-4854-A1CB-EF50353B5811}" type="slidenum">
              <a:rPr lang="ru-RU" smtClean="0"/>
              <a:pPr>
                <a:defRPr/>
              </a:pPr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841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99796" y="1184988"/>
            <a:ext cx="7585788" cy="51713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 fontAlgn="t">
              <a:lnSpc>
                <a:spcPct val="107000"/>
              </a:lnSpc>
            </a:pPr>
            <a:r>
              <a:rPr lang="ru-RU" sz="2000" b="1" dirty="0" smtClean="0">
                <a:solidFill>
                  <a:srgbClr val="0070C0"/>
                </a:solidFill>
                <a:latin typeface="Candara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rgbClr val="0070C0"/>
                </a:solidFill>
                <a:latin typeface="Candara"/>
                <a:ea typeface="+mj-ea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70C0"/>
                </a:solidFill>
                <a:latin typeface="Candara"/>
                <a:ea typeface="+mj-ea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региональный координатор </a:t>
            </a:r>
            <a: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проекта,</a:t>
            </a:r>
            <a:b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методист </a:t>
            </a:r>
            <a: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отдела дистанционного обучения:</a:t>
            </a:r>
            <a:b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Азарова </a:t>
            </a:r>
            <a: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Наталья Вадимовна</a:t>
            </a:r>
            <a:b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>anv@oblcit.ru</a:t>
            </a:r>
            <a: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lang="ru-RU" altLang="ru-RU" sz="2800" b="1" dirty="0">
                <a:solidFill>
                  <a:srgbClr val="FF0000"/>
                </a:solidFill>
                <a:latin typeface="+mj-lt"/>
                <a:ea typeface="+mj-ea"/>
                <a:cs typeface="Times New Roman" panose="02020603050405020304" pitchFamily="18" charset="0"/>
              </a:rPr>
              <a:t>(383)349-5-800 доп. 245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9F1243F-1582-4854-A1CB-EF50353B5811}" type="slidenum">
              <a:rPr lang="ru-RU" smtClean="0"/>
              <a:pPr>
                <a:defRPr/>
              </a:pPr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482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99796" y="1184988"/>
            <a:ext cx="7585788" cy="51713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82663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altLang="ru-RU" sz="3200" b="1" dirty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Ким Неля Андреевна, </a:t>
            </a:r>
          </a:p>
          <a:p>
            <a:pPr lvl="0" algn="ctr" defTabSz="982663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altLang="ru-RU" sz="3200" b="1" dirty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заместитель директора ОблЦИТ по УМР, </a:t>
            </a:r>
            <a:endParaRPr lang="en-US" altLang="ru-RU" sz="3200" b="1" dirty="0">
              <a:solidFill>
                <a:srgbClr val="0070C0"/>
              </a:solidFill>
              <a:latin typeface="+mj-lt"/>
              <a:cs typeface="Times New Roman" panose="02020603050405020304" pitchFamily="18" charset="0"/>
            </a:endParaRPr>
          </a:p>
          <a:p>
            <a:pPr lvl="0" algn="ctr" defTabSz="982663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altLang="ru-RU" sz="3200" b="1" dirty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руководитель проекта «СДШ НСО»</a:t>
            </a:r>
          </a:p>
          <a:p>
            <a:pPr lvl="0" algn="ctr" defTabSz="982663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ru-RU" altLang="ru-RU" sz="32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(383)349-5-800 доп. 202</a:t>
            </a:r>
            <a:endParaRPr lang="en-US" altLang="ru-RU" sz="3200" b="1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  <a:p>
            <a:pPr lvl="0" algn="ctr" defTabSz="982663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</a:pPr>
            <a:r>
              <a:rPr lang="en-US" altLang="ru-RU" sz="3200" b="1" dirty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kna@oblcit.ru</a:t>
            </a:r>
            <a:endParaRPr lang="ru-RU" altLang="ru-RU" sz="3200" b="1" dirty="0">
              <a:solidFill>
                <a:srgbClr val="0070C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9F1243F-1582-4854-A1CB-EF50353B5811}" type="slidenum">
              <a:rPr lang="ru-RU" smtClean="0"/>
              <a:pPr>
                <a:defRPr/>
              </a:pPr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568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8457" y="1184988"/>
            <a:ext cx="7585788" cy="51318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826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400" dirty="0">
                <a:solidFill>
                  <a:srgbClr val="0070C0"/>
                </a:solidFill>
                <a:latin typeface="+mj-lt"/>
              </a:rPr>
              <a:t>Презентации и видеозапись </a:t>
            </a:r>
            <a:r>
              <a:rPr lang="ru-RU" sz="2400" dirty="0" err="1">
                <a:solidFill>
                  <a:srgbClr val="0070C0"/>
                </a:solidFill>
                <a:latin typeface="+mj-lt"/>
              </a:rPr>
              <a:t>вебинара</a:t>
            </a:r>
            <a:r>
              <a:rPr lang="ru-RU" sz="2400" dirty="0">
                <a:solidFill>
                  <a:srgbClr val="0070C0"/>
                </a:solidFill>
                <a:latin typeface="+mj-lt"/>
              </a:rPr>
              <a:t> будут размещены:</a:t>
            </a:r>
          </a:p>
          <a:p>
            <a:pPr lvl="0" defTabSz="9826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800" b="1" dirty="0">
                <a:solidFill>
                  <a:srgbClr val="073E87">
                    <a:lumMod val="75000"/>
                  </a:srgbClr>
                </a:solidFill>
                <a:latin typeface="+mj-lt"/>
              </a:rPr>
              <a:t> </a:t>
            </a:r>
          </a:p>
          <a:p>
            <a:pPr marL="293688" lvl="0" indent="-293688" defTabSz="9826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73E87">
                  <a:lumMod val="75000"/>
                </a:srgb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2800" b="1" dirty="0">
                <a:solidFill>
                  <a:srgbClr val="0070C0"/>
                </a:solidFill>
                <a:latin typeface="+mj-lt"/>
              </a:rPr>
              <a:t>на портале «НООС» (</a:t>
            </a:r>
            <a:r>
              <a:rPr lang="en-US" sz="2800" b="1" dirty="0">
                <a:solidFill>
                  <a:srgbClr val="0070C0"/>
                </a:solidFill>
                <a:latin typeface="+mj-lt"/>
              </a:rPr>
              <a:t>www.edu54.ru)</a:t>
            </a:r>
            <a:r>
              <a:rPr lang="ru-RU" sz="2800" b="1" dirty="0">
                <a:solidFill>
                  <a:srgbClr val="0070C0"/>
                </a:solidFill>
                <a:latin typeface="+mj-lt"/>
              </a:rPr>
              <a:t> в разделе </a:t>
            </a:r>
            <a:r>
              <a:rPr lang="ru-RU" sz="2800" b="1" dirty="0" smtClean="0">
                <a:solidFill>
                  <a:srgbClr val="0070C0"/>
                </a:solidFill>
                <a:latin typeface="+mj-lt"/>
              </a:rPr>
              <a:t>«</a:t>
            </a:r>
            <a:r>
              <a:rPr lang="ru-RU" sz="2800" dirty="0" smtClean="0">
                <a:solidFill>
                  <a:srgbClr val="0070C0"/>
                </a:solidFill>
              </a:rPr>
              <a:t>Видеотрансляции</a:t>
            </a:r>
            <a:r>
              <a:rPr lang="ru-RU" sz="2800" b="1" dirty="0" smtClean="0">
                <a:solidFill>
                  <a:srgbClr val="0070C0"/>
                </a:solidFill>
                <a:latin typeface="+mj-lt"/>
              </a:rPr>
              <a:t>» / «Архив» </a:t>
            </a:r>
            <a:r>
              <a:rPr lang="ru-RU" sz="2800" b="1" dirty="0">
                <a:solidFill>
                  <a:srgbClr val="0070C0"/>
                </a:solidFill>
                <a:latin typeface="+mj-lt"/>
              </a:rPr>
              <a:t>/ «Семинары ГБУ ДПО НСО «ОблЦИТ»</a:t>
            </a:r>
            <a:r>
              <a:rPr lang="ru-RU" sz="2800" b="1" dirty="0">
                <a:solidFill>
                  <a:srgbClr val="073E87">
                    <a:lumMod val="75000"/>
                  </a:srgbClr>
                </a:solidFill>
                <a:latin typeface="+mj-lt"/>
              </a:rPr>
              <a:t> </a:t>
            </a:r>
          </a:p>
          <a:p>
            <a:pPr marL="293688" lvl="0" indent="-293688" defTabSz="9826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73E87">
                  <a:lumMod val="75000"/>
                </a:srgbClr>
              </a:buClr>
              <a:buSzPct val="100000"/>
              <a:buFont typeface="Wingdings" panose="05000000000000000000" pitchFamily="2" charset="2"/>
              <a:buChar char="§"/>
              <a:defRPr/>
            </a:pPr>
            <a:endParaRPr lang="ru-RU" sz="2800" b="1" dirty="0">
              <a:solidFill>
                <a:srgbClr val="073E87">
                  <a:lumMod val="75000"/>
                </a:srgbClr>
              </a:solidFill>
              <a:latin typeface="+mj-lt"/>
            </a:endParaRPr>
          </a:p>
          <a:p>
            <a:pPr marL="293688" lvl="0" indent="-293688" defTabSz="9826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73E87">
                  <a:lumMod val="75000"/>
                </a:srgb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ru-RU" sz="2800" b="1" dirty="0">
                <a:solidFill>
                  <a:srgbClr val="0070C0"/>
                </a:solidFill>
                <a:latin typeface="+mj-lt"/>
              </a:rPr>
              <a:t>на сайте проекта «СДШ НСО» в разделе «Новости» (</a:t>
            </a:r>
            <a:r>
              <a:rPr lang="en-US" sz="2800" b="1" dirty="0">
                <a:solidFill>
                  <a:srgbClr val="0070C0"/>
                </a:solidFill>
                <a:latin typeface="+mj-lt"/>
                <a:hlinkClick r:id="rId2"/>
              </a:rPr>
              <a:t>http://sdo.edu54.ru</a:t>
            </a:r>
            <a:r>
              <a:rPr lang="ru-RU" sz="2800" b="1" dirty="0">
                <a:solidFill>
                  <a:srgbClr val="0070C0"/>
                </a:solidFill>
                <a:latin typeface="+mj-lt"/>
              </a:rPr>
              <a:t>)</a:t>
            </a:r>
          </a:p>
        </p:txBody>
      </p:sp>
      <p:sp>
        <p:nvSpPr>
          <p:cNvPr id="5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9F1243F-1582-4854-A1CB-EF50353B5811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80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8457" y="1184988"/>
            <a:ext cx="7585788" cy="51318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5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9F1243F-1582-4854-A1CB-EF50353B5811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360644" y="5159829"/>
            <a:ext cx="43014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dirty="0">
                <a:solidFill>
                  <a:srgbClr val="5B9BD5">
                    <a:lumMod val="75000"/>
                  </a:srgbClr>
                </a:solidFill>
              </a:rPr>
              <a:t>Яшкин Игорь Львович, </a:t>
            </a:r>
          </a:p>
          <a:p>
            <a:pPr lvl="0" algn="ctr"/>
            <a:r>
              <a:rPr lang="ru-RU" dirty="0" smtClean="0">
                <a:solidFill>
                  <a:srgbClr val="5B9BD5">
                    <a:lumMod val="75000"/>
                  </a:srgbClr>
                </a:solidFill>
              </a:rPr>
              <a:t>начальник </a:t>
            </a:r>
            <a:r>
              <a:rPr lang="ru-RU" dirty="0">
                <a:solidFill>
                  <a:srgbClr val="5B9BD5">
                    <a:lumMod val="75000"/>
                  </a:srgbClr>
                </a:solidFill>
              </a:rPr>
              <a:t>ОДО ГБУ ДПО НСО «ОблЦИТ»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28395" y="2603241"/>
            <a:ext cx="716591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solidFill>
                  <a:srgbClr val="0070C0"/>
                </a:solidFill>
              </a:rPr>
              <a:t>Анализ статистических отчетов на начало 2019/20 учебного года.</a:t>
            </a:r>
          </a:p>
          <a:p>
            <a:pPr algn="ctr"/>
            <a:r>
              <a:rPr lang="ru-RU" sz="3200" dirty="0">
                <a:solidFill>
                  <a:srgbClr val="0070C0"/>
                </a:solidFill>
              </a:rPr>
              <a:t>Мониторинг информационного сопровождения проекта СДШ НСО</a:t>
            </a:r>
          </a:p>
        </p:txBody>
      </p:sp>
    </p:spTree>
    <p:extLst>
      <p:ext uri="{BB962C8B-B14F-4D97-AF65-F5344CB8AC3E}">
        <p14:creationId xmlns:p14="http://schemas.microsoft.com/office/powerpoint/2010/main" val="408688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8457" y="1184988"/>
            <a:ext cx="7585788" cy="51318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32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Начало отчетного периода в проекте</a:t>
            </a: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32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«</a:t>
            </a:r>
            <a:r>
              <a:rPr lang="ru-RU" sz="3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Сетевая дистанционная школа Новосибирской </a:t>
            </a:r>
            <a:r>
              <a:rPr lang="ru-RU" sz="32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области» </a:t>
            </a: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32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в 2019-2020 </a:t>
            </a:r>
            <a:r>
              <a:rPr lang="ru-RU" sz="3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учебном </a:t>
            </a:r>
            <a:r>
              <a:rPr lang="ru-RU" sz="32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году</a:t>
            </a: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sz="32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32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23 сентября</a:t>
            </a: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 smtClean="0">
                <a:solidFill>
                  <a:srgbClr val="5B9BD5">
                    <a:lumMod val="50000"/>
                  </a:srgbClr>
                </a:solidFill>
                <a:ea typeface="+mj-ea"/>
                <a:cs typeface="+mj-cs"/>
              </a:rPr>
              <a:t> </a:t>
            </a:r>
          </a:p>
        </p:txBody>
      </p:sp>
      <p:sp>
        <p:nvSpPr>
          <p:cNvPr id="5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9F1243F-1582-4854-A1CB-EF50353B5811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506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8457" y="1184988"/>
            <a:ext cx="7585788" cy="51318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9F1243F-1582-4854-A1CB-EF50353B5811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250302" y="2248676"/>
            <a:ext cx="6522097" cy="300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87" tIns="52144" rIns="104287" bIns="52144" numCol="1" anchor="ctr" anchorCtr="0" compatLnSpc="1">
            <a:prstTxWarp prst="textNoShape">
              <a:avLst/>
            </a:prstTxWarp>
          </a:bodyPr>
          <a:lstStyle>
            <a:lvl1pPr algn="ctr" defTabSz="982663" rtl="0" eaLnBrk="0" fontAlgn="base" hangingPunct="0">
              <a:spcBef>
                <a:spcPct val="0"/>
              </a:spcBef>
              <a:spcAft>
                <a:spcPct val="0"/>
              </a:spcAft>
              <a:defRPr sz="47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defTabSz="982663" rtl="0" eaLnBrk="0" fontAlgn="base" hangingPunct="0">
              <a:spcBef>
                <a:spcPct val="0"/>
              </a:spcBef>
              <a:spcAft>
                <a:spcPct val="0"/>
              </a:spcAft>
              <a:defRPr sz="47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defTabSz="982663" rtl="0" eaLnBrk="0" fontAlgn="base" hangingPunct="0">
              <a:spcBef>
                <a:spcPct val="0"/>
              </a:spcBef>
              <a:spcAft>
                <a:spcPct val="0"/>
              </a:spcAft>
              <a:defRPr sz="47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defTabSz="982663" rtl="0" eaLnBrk="0" fontAlgn="base" hangingPunct="0">
              <a:spcBef>
                <a:spcPct val="0"/>
              </a:spcBef>
              <a:spcAft>
                <a:spcPct val="0"/>
              </a:spcAft>
              <a:defRPr sz="47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defTabSz="982663" rtl="0" eaLnBrk="0" fontAlgn="base" hangingPunct="0">
              <a:spcBef>
                <a:spcPct val="0"/>
              </a:spcBef>
              <a:spcAft>
                <a:spcPct val="0"/>
              </a:spcAft>
              <a:defRPr sz="47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3200" b="1" dirty="0" smtClean="0">
                <a:solidFill>
                  <a:srgbClr val="0070C0"/>
                </a:solidFill>
                <a:ea typeface="+mn-ea"/>
                <a:cs typeface="Times New Roman" panose="02020603050405020304" pitchFamily="18" charset="0"/>
              </a:rPr>
              <a:t>Статистика на 27 сентября:</a:t>
            </a:r>
          </a:p>
          <a:p>
            <a:endParaRPr lang="ru-RU" sz="3200" b="1" dirty="0" smtClean="0">
              <a:solidFill>
                <a:srgbClr val="0070C0"/>
              </a:solidFill>
              <a:ea typeface="+mn-ea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0070C0"/>
                </a:solidFill>
                <a:ea typeface="+mn-ea"/>
                <a:cs typeface="Times New Roman" panose="02020603050405020304" pitchFamily="18" charset="0"/>
              </a:rPr>
              <a:t>Статистика по проекту СДШ </a:t>
            </a:r>
            <a:r>
              <a:rPr lang="ru-RU" sz="3200" b="1" dirty="0" smtClean="0">
                <a:solidFill>
                  <a:srgbClr val="0070C0"/>
                </a:solidFill>
                <a:ea typeface="+mn-ea"/>
                <a:cs typeface="Times New Roman" panose="02020603050405020304" pitchFamily="18" charset="0"/>
              </a:rPr>
              <a:t>НСО</a:t>
            </a:r>
          </a:p>
          <a:p>
            <a:pPr algn="l"/>
            <a:endParaRPr lang="ru-RU" sz="3200" b="1" dirty="0" smtClean="0">
              <a:solidFill>
                <a:srgbClr val="0070C0"/>
              </a:solidFill>
              <a:ea typeface="+mn-ea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0070C0"/>
                </a:solidFill>
                <a:cs typeface="Times New Roman" panose="02020603050405020304" pitchFamily="18" charset="0"/>
              </a:rPr>
              <a:t>Статистика по </a:t>
            </a:r>
            <a:r>
              <a:rPr lang="ru-RU" sz="3200" b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курсам в РСДО</a:t>
            </a:r>
            <a:endParaRPr lang="ru-RU" sz="3200" b="1" dirty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endParaRPr lang="ru-RU" sz="3200" dirty="0">
              <a:solidFill>
                <a:srgbClr val="0070C0"/>
              </a:solidFill>
              <a:latin typeface="+mn-lt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94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8457" y="1184988"/>
            <a:ext cx="7585788" cy="51318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Статистика по проекту СДШ </a:t>
            </a:r>
            <a:r>
              <a:rPr lang="ru-RU" sz="3200" b="1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НСО</a:t>
            </a:r>
          </a:p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на 27 сентября</a:t>
            </a:r>
            <a:endParaRPr lang="ru-RU" sz="3200" b="1" dirty="0">
              <a:solidFill>
                <a:srgbClr val="0070C0"/>
              </a:solidFill>
              <a:latin typeface="+mj-lt"/>
              <a:cs typeface="Times New Roman" panose="02020603050405020304" pitchFamily="18" charset="0"/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 smtClean="0">
                <a:solidFill>
                  <a:srgbClr val="5B9BD5">
                    <a:lumMod val="50000"/>
                  </a:srgbClr>
                </a:solidFill>
                <a:ea typeface="+mj-ea"/>
                <a:cs typeface="+mj-cs"/>
              </a:rPr>
              <a:t> </a:t>
            </a:r>
          </a:p>
          <a:p>
            <a:pPr lvl="3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400" i="1" u="sng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В РСДО:</a:t>
            </a:r>
          </a:p>
          <a:p>
            <a:pPr lvl="3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4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9662 </a:t>
            </a:r>
            <a:r>
              <a:rPr lang="ru-RU" sz="24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обучающихся   (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12350</a:t>
            </a:r>
            <a:r>
              <a:rPr lang="ru-RU" sz="2400" b="1" dirty="0" smtClean="0">
                <a:solidFill>
                  <a:srgbClr val="0070C0"/>
                </a:solidFill>
              </a:rPr>
              <a:t>)</a:t>
            </a:r>
            <a:endParaRPr lang="ru-RU" sz="2400" dirty="0" smtClean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  <a:p>
            <a:pPr lvl="3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4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17471 </a:t>
            </a:r>
            <a:r>
              <a:rPr lang="ru-RU" sz="24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подключение (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21942</a:t>
            </a:r>
            <a:r>
              <a:rPr lang="ru-RU" sz="2400" b="1" dirty="0" smtClean="0">
                <a:solidFill>
                  <a:srgbClr val="0070C0"/>
                </a:solidFill>
              </a:rPr>
              <a:t>)</a:t>
            </a:r>
            <a:endParaRPr lang="ru-RU" sz="2400" dirty="0" smtClean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  <a:p>
            <a:pPr lvl="3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4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691 сетевой педагог</a:t>
            </a:r>
            <a:endParaRPr lang="ru-RU" sz="10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  <a:p>
            <a:pPr lvl="3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 smtClean="0">
                <a:solidFill>
                  <a:srgbClr val="0070C0"/>
                </a:solidFill>
                <a:latin typeface="+mj-lt"/>
              </a:rPr>
              <a:t>развернуто 1142 </a:t>
            </a:r>
            <a:r>
              <a:rPr lang="ru-RU" sz="2400" b="1" dirty="0">
                <a:solidFill>
                  <a:srgbClr val="0070C0"/>
                </a:solidFill>
                <a:latin typeface="+mj-lt"/>
              </a:rPr>
              <a:t>электронных </a:t>
            </a:r>
            <a:r>
              <a:rPr lang="ru-RU" sz="2400" b="1" dirty="0" smtClean="0">
                <a:solidFill>
                  <a:srgbClr val="0070C0"/>
                </a:solidFill>
                <a:latin typeface="+mj-lt"/>
              </a:rPr>
              <a:t>курса</a:t>
            </a:r>
          </a:p>
          <a:p>
            <a:pPr lvl="3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sz="2400" b="1" dirty="0" smtClean="0">
              <a:solidFill>
                <a:srgbClr val="0070C0"/>
              </a:solidFill>
              <a:latin typeface="+mj-lt"/>
            </a:endParaRPr>
          </a:p>
          <a:p>
            <a:pPr lvl="3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3200" b="1" dirty="0" smtClean="0">
                <a:solidFill>
                  <a:srgbClr val="FF0000"/>
                </a:solidFill>
                <a:latin typeface="+mj-lt"/>
              </a:rPr>
              <a:t>23 ОО не начали обучение!</a:t>
            </a:r>
            <a:endParaRPr lang="ru-RU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9F1243F-1582-4854-A1CB-EF50353B5811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952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8457" y="1184988"/>
            <a:ext cx="7585788" cy="51318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3200" dirty="0" smtClean="0">
                <a:solidFill>
                  <a:srgbClr val="0070C0"/>
                </a:solidFill>
                <a:latin typeface="+mj-lt"/>
              </a:rPr>
              <a:t>Муниципалитеты, где данные ОО соответствуют приказу Минобразования НСО по финансированию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lvl="2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sz="2000" dirty="0" smtClean="0">
              <a:solidFill>
                <a:srgbClr val="0070C0"/>
              </a:solidFill>
              <a:latin typeface="+mj-lt"/>
            </a:endParaRPr>
          </a:p>
          <a:p>
            <a:pPr lvl="2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smtClean="0">
                <a:solidFill>
                  <a:srgbClr val="0070C0"/>
                </a:solidFill>
                <a:latin typeface="+mj-lt"/>
              </a:rPr>
              <a:t>г. </a:t>
            </a:r>
            <a:r>
              <a:rPr lang="ru-RU" sz="2000" dirty="0" err="1" smtClean="0">
                <a:solidFill>
                  <a:srgbClr val="0070C0"/>
                </a:solidFill>
                <a:latin typeface="+mj-lt"/>
              </a:rPr>
              <a:t>Искитим</a:t>
            </a:r>
            <a:endParaRPr lang="ru-RU" sz="2000" dirty="0" smtClean="0">
              <a:solidFill>
                <a:srgbClr val="0070C0"/>
              </a:solidFill>
              <a:latin typeface="+mj-lt"/>
            </a:endParaRPr>
          </a:p>
          <a:p>
            <a:pPr lvl="2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err="1" smtClean="0">
                <a:solidFill>
                  <a:srgbClr val="0070C0"/>
                </a:solidFill>
                <a:latin typeface="+mj-lt"/>
              </a:rPr>
              <a:t>р.п</a:t>
            </a:r>
            <a:r>
              <a:rPr lang="ru-RU" sz="2000" dirty="0" smtClean="0">
                <a:solidFill>
                  <a:srgbClr val="0070C0"/>
                </a:solidFill>
                <a:latin typeface="+mj-lt"/>
              </a:rPr>
              <a:t>. Кольцово</a:t>
            </a:r>
          </a:p>
          <a:p>
            <a:pPr lvl="2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smtClean="0">
                <a:solidFill>
                  <a:srgbClr val="0070C0"/>
                </a:solidFill>
                <a:latin typeface="+mj-lt"/>
              </a:rPr>
              <a:t>г. Обь</a:t>
            </a:r>
          </a:p>
          <a:p>
            <a:pPr lvl="2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err="1" smtClean="0">
                <a:solidFill>
                  <a:srgbClr val="0070C0"/>
                </a:solidFill>
                <a:latin typeface="+mj-lt"/>
              </a:rPr>
              <a:t>Здвинский</a:t>
            </a:r>
            <a:r>
              <a:rPr lang="ru-RU" sz="2000" dirty="0" smtClean="0">
                <a:solidFill>
                  <a:srgbClr val="0070C0"/>
                </a:solidFill>
                <a:latin typeface="+mj-lt"/>
              </a:rPr>
              <a:t> район</a:t>
            </a:r>
          </a:p>
          <a:p>
            <a:pPr lvl="2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err="1" smtClean="0">
                <a:solidFill>
                  <a:srgbClr val="0070C0"/>
                </a:solidFill>
                <a:latin typeface="+mj-lt"/>
              </a:rPr>
              <a:t>Каргатский</a:t>
            </a:r>
            <a:r>
              <a:rPr lang="ru-RU" sz="2000" dirty="0" smtClean="0">
                <a:solidFill>
                  <a:srgbClr val="0070C0"/>
                </a:solidFill>
                <a:latin typeface="+mj-lt"/>
              </a:rPr>
              <a:t> район</a:t>
            </a:r>
          </a:p>
          <a:p>
            <a:pPr lvl="2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err="1" smtClean="0">
                <a:solidFill>
                  <a:srgbClr val="0070C0"/>
                </a:solidFill>
                <a:latin typeface="+mj-lt"/>
              </a:rPr>
              <a:t>Коченевский</a:t>
            </a:r>
            <a:r>
              <a:rPr lang="ru-RU" sz="2000" dirty="0" smtClean="0">
                <a:solidFill>
                  <a:srgbClr val="0070C0"/>
                </a:solidFill>
                <a:latin typeface="+mj-lt"/>
              </a:rPr>
              <a:t> район</a:t>
            </a:r>
          </a:p>
          <a:p>
            <a:pPr lvl="2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err="1" smtClean="0">
                <a:solidFill>
                  <a:srgbClr val="0070C0"/>
                </a:solidFill>
                <a:latin typeface="+mj-lt"/>
              </a:rPr>
              <a:t>Кочковский</a:t>
            </a:r>
            <a:r>
              <a:rPr lang="ru-RU" sz="2000" dirty="0" smtClean="0">
                <a:solidFill>
                  <a:srgbClr val="0070C0"/>
                </a:solidFill>
                <a:latin typeface="+mj-lt"/>
              </a:rPr>
              <a:t> район, </a:t>
            </a:r>
          </a:p>
          <a:p>
            <a:pPr lvl="2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err="1" smtClean="0">
                <a:solidFill>
                  <a:srgbClr val="0070C0"/>
                </a:solidFill>
                <a:latin typeface="+mj-lt"/>
              </a:rPr>
              <a:t>Краснозерский</a:t>
            </a:r>
            <a:r>
              <a:rPr lang="ru-RU" sz="2000" dirty="0" smtClean="0">
                <a:solidFill>
                  <a:srgbClr val="0070C0"/>
                </a:solidFill>
                <a:latin typeface="+mj-lt"/>
              </a:rPr>
              <a:t> район</a:t>
            </a:r>
          </a:p>
          <a:p>
            <a:pPr lvl="2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smtClean="0">
                <a:solidFill>
                  <a:srgbClr val="0070C0"/>
                </a:solidFill>
                <a:latin typeface="+mj-lt"/>
              </a:rPr>
              <a:t>Куйбышевский район</a:t>
            </a: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sz="2400" dirty="0" smtClean="0">
              <a:solidFill>
                <a:srgbClr val="0070C0"/>
              </a:solidFill>
              <a:latin typeface="+mj-lt"/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9F1243F-1582-4854-A1CB-EF50353B5811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519459" y="2902784"/>
            <a:ext cx="568234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 err="1">
                <a:solidFill>
                  <a:srgbClr val="0070C0"/>
                </a:solidFill>
                <a:latin typeface="+mj-lt"/>
              </a:rPr>
              <a:t>Мошковский</a:t>
            </a:r>
            <a:r>
              <a:rPr lang="ru-RU" sz="20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+mj-lt"/>
              </a:rPr>
              <a:t>район</a:t>
            </a:r>
          </a:p>
          <a:p>
            <a:pPr lvl="6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 smtClean="0">
                <a:solidFill>
                  <a:srgbClr val="0070C0"/>
                </a:solidFill>
                <a:latin typeface="+mj-lt"/>
              </a:rPr>
              <a:t>Ордынский </a:t>
            </a:r>
            <a:r>
              <a:rPr lang="ru-RU" sz="2000" b="1" dirty="0">
                <a:solidFill>
                  <a:srgbClr val="0070C0"/>
                </a:solidFill>
                <a:latin typeface="+mj-lt"/>
              </a:rPr>
              <a:t>район</a:t>
            </a:r>
          </a:p>
          <a:p>
            <a:pPr lvl="6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>
                <a:solidFill>
                  <a:srgbClr val="0070C0"/>
                </a:solidFill>
                <a:latin typeface="+mj-lt"/>
              </a:rPr>
              <a:t>Северный район</a:t>
            </a:r>
          </a:p>
          <a:p>
            <a:pPr lvl="6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>
                <a:solidFill>
                  <a:srgbClr val="0070C0"/>
                </a:solidFill>
                <a:latin typeface="+mj-lt"/>
              </a:rPr>
              <a:t>Татарский </a:t>
            </a:r>
            <a:r>
              <a:rPr lang="ru-RU" sz="2000" b="1" dirty="0" smtClean="0">
                <a:solidFill>
                  <a:srgbClr val="0070C0"/>
                </a:solidFill>
                <a:latin typeface="+mj-lt"/>
              </a:rPr>
              <a:t>район</a:t>
            </a:r>
          </a:p>
          <a:p>
            <a:pPr lvl="6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 err="1" smtClean="0">
                <a:solidFill>
                  <a:srgbClr val="0070C0"/>
                </a:solidFill>
                <a:latin typeface="+mj-lt"/>
              </a:rPr>
              <a:t>Тогучинский</a:t>
            </a:r>
            <a:r>
              <a:rPr lang="ru-RU" sz="2000" b="1" dirty="0" smtClean="0">
                <a:solidFill>
                  <a:srgbClr val="0070C0"/>
                </a:solidFill>
                <a:latin typeface="+mj-lt"/>
              </a:rPr>
              <a:t> район</a:t>
            </a:r>
          </a:p>
          <a:p>
            <a:pPr lvl="6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 err="1" smtClean="0">
                <a:solidFill>
                  <a:srgbClr val="0070C0"/>
                </a:solidFill>
                <a:latin typeface="+mj-lt"/>
              </a:rPr>
              <a:t>Усть-Таркский</a:t>
            </a:r>
            <a:r>
              <a:rPr lang="ru-RU" sz="2000" b="1" dirty="0" smtClean="0">
                <a:solidFill>
                  <a:srgbClr val="0070C0"/>
                </a:solidFill>
                <a:latin typeface="+mj-lt"/>
              </a:rPr>
              <a:t> район</a:t>
            </a:r>
          </a:p>
          <a:p>
            <a:pPr lvl="6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 err="1" smtClean="0">
                <a:solidFill>
                  <a:srgbClr val="0070C0"/>
                </a:solidFill>
                <a:latin typeface="+mj-lt"/>
              </a:rPr>
              <a:t>Чановский</a:t>
            </a:r>
            <a:r>
              <a:rPr lang="ru-RU" sz="2000" b="1" dirty="0" smtClean="0">
                <a:solidFill>
                  <a:srgbClr val="0070C0"/>
                </a:solidFill>
                <a:latin typeface="+mj-lt"/>
              </a:rPr>
              <a:t> район</a:t>
            </a:r>
          </a:p>
          <a:p>
            <a:pPr lvl="6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 err="1" smtClean="0">
                <a:solidFill>
                  <a:srgbClr val="0070C0"/>
                </a:solidFill>
                <a:latin typeface="+mj-lt"/>
              </a:rPr>
              <a:t>Чистоозерный</a:t>
            </a:r>
            <a:r>
              <a:rPr lang="ru-RU" sz="2000" b="1" dirty="0" smtClean="0">
                <a:solidFill>
                  <a:srgbClr val="0070C0"/>
                </a:solidFill>
                <a:latin typeface="+mj-lt"/>
              </a:rPr>
              <a:t> район</a:t>
            </a:r>
            <a:endParaRPr lang="ru-RU" sz="2000" b="1" dirty="0">
              <a:solidFill>
                <a:srgbClr val="0070C0"/>
              </a:solidFill>
              <a:latin typeface="+mj-lt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263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8457" y="1184988"/>
            <a:ext cx="7585788" cy="51318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ct val="75000"/>
              </a:lnSpc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3200" dirty="0" smtClean="0">
                <a:solidFill>
                  <a:srgbClr val="0070C0"/>
                </a:solidFill>
                <a:latin typeface="+mj-lt"/>
              </a:rPr>
              <a:t>ОО с наибольшим несоответствием приказу Минобразования НСО по финансированию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lvl="2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sz="1000" dirty="0" smtClean="0">
              <a:solidFill>
                <a:srgbClr val="0070C0"/>
              </a:solidFill>
              <a:latin typeface="+mj-lt"/>
            </a:endParaRPr>
          </a:p>
          <a:p>
            <a:pPr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smtClean="0">
                <a:solidFill>
                  <a:srgbClr val="0070C0"/>
                </a:solidFill>
                <a:latin typeface="+mj-lt"/>
              </a:rPr>
              <a:t>г. </a:t>
            </a:r>
            <a:r>
              <a:rPr lang="ru-RU" sz="2000" dirty="0">
                <a:solidFill>
                  <a:srgbClr val="0070C0"/>
                </a:solidFill>
                <a:latin typeface="+mj-lt"/>
              </a:rPr>
              <a:t>Бердск - 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МАОУ </a:t>
            </a:r>
            <a:r>
              <a:rPr lang="ru-RU" dirty="0" smtClean="0">
                <a:solidFill>
                  <a:srgbClr val="0070C0"/>
                </a:solidFill>
                <a:latin typeface="+mj-lt"/>
              </a:rPr>
              <a:t>«Лицей 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№ </a:t>
            </a:r>
            <a:r>
              <a:rPr lang="ru-RU" dirty="0" smtClean="0">
                <a:solidFill>
                  <a:srgbClr val="0070C0"/>
                </a:solidFill>
                <a:latin typeface="+mj-lt"/>
              </a:rPr>
              <a:t>6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», МБОУ СОШ № 5</a:t>
            </a:r>
            <a:endParaRPr lang="ru-RU" dirty="0" smtClean="0">
              <a:solidFill>
                <a:srgbClr val="0070C0"/>
              </a:solidFill>
              <a:latin typeface="+mj-lt"/>
            </a:endParaRPr>
          </a:p>
          <a:p>
            <a:pPr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err="1" smtClean="0">
                <a:solidFill>
                  <a:srgbClr val="0070C0"/>
                </a:solidFill>
                <a:latin typeface="+mj-lt"/>
              </a:rPr>
              <a:t>Баганский</a:t>
            </a:r>
            <a:r>
              <a:rPr lang="ru-RU" sz="2000" dirty="0">
                <a:solidFill>
                  <a:srgbClr val="0070C0"/>
                </a:solidFill>
                <a:latin typeface="+mj-lt"/>
              </a:rPr>
              <a:t> - 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МКОУ </a:t>
            </a:r>
            <a:r>
              <a:rPr lang="ru-RU" dirty="0" err="1">
                <a:solidFill>
                  <a:srgbClr val="0070C0"/>
                </a:solidFill>
                <a:latin typeface="+mj-lt"/>
              </a:rPr>
              <a:t>Баганская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 СОШ №2</a:t>
            </a:r>
            <a:endParaRPr lang="ru-RU" dirty="0" smtClean="0">
              <a:solidFill>
                <a:srgbClr val="0070C0"/>
              </a:solidFill>
              <a:latin typeface="+mj-lt"/>
            </a:endParaRPr>
          </a:p>
          <a:p>
            <a:pPr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err="1" smtClean="0">
                <a:solidFill>
                  <a:srgbClr val="0070C0"/>
                </a:solidFill>
                <a:latin typeface="+mj-lt"/>
              </a:rPr>
              <a:t>Барабинский</a:t>
            </a:r>
            <a:r>
              <a:rPr lang="ru-RU" sz="2000" dirty="0">
                <a:solidFill>
                  <a:srgbClr val="0070C0"/>
                </a:solidFill>
                <a:latin typeface="+mj-lt"/>
              </a:rPr>
              <a:t> - 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МКОУ </a:t>
            </a:r>
            <a:r>
              <a:rPr lang="ru-RU" dirty="0" err="1">
                <a:solidFill>
                  <a:srgbClr val="0070C0"/>
                </a:solidFill>
                <a:latin typeface="+mj-lt"/>
              </a:rPr>
              <a:t>Кармаклинская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 СОШ</a:t>
            </a:r>
            <a:endParaRPr lang="ru-RU" dirty="0" smtClean="0">
              <a:solidFill>
                <a:srgbClr val="0070C0"/>
              </a:solidFill>
              <a:latin typeface="+mj-lt"/>
            </a:endParaRPr>
          </a:p>
          <a:p>
            <a:pPr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rgbClr val="0070C0"/>
                </a:solidFill>
                <a:latin typeface="+mj-lt"/>
              </a:rPr>
              <a:t>Венгеровский - 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МКОУ </a:t>
            </a:r>
            <a:r>
              <a:rPr lang="ru-RU" dirty="0" err="1">
                <a:solidFill>
                  <a:srgbClr val="0070C0"/>
                </a:solidFill>
                <a:latin typeface="+mj-lt"/>
              </a:rPr>
              <a:t>Тартасская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 СОШ</a:t>
            </a:r>
            <a:endParaRPr lang="ru-RU" dirty="0" smtClean="0">
              <a:solidFill>
                <a:srgbClr val="0070C0"/>
              </a:solidFill>
              <a:latin typeface="+mj-lt"/>
            </a:endParaRPr>
          </a:p>
          <a:p>
            <a:pPr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err="1" smtClean="0">
                <a:solidFill>
                  <a:srgbClr val="0070C0"/>
                </a:solidFill>
                <a:latin typeface="+mj-lt"/>
              </a:rPr>
              <a:t>Доволенский</a:t>
            </a:r>
            <a:r>
              <a:rPr lang="ru-RU" sz="2000" dirty="0">
                <a:solidFill>
                  <a:srgbClr val="0070C0"/>
                </a:solidFill>
                <a:latin typeface="+mj-lt"/>
              </a:rPr>
              <a:t> - 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МКОУ </a:t>
            </a:r>
            <a:r>
              <a:rPr lang="ru-RU" dirty="0" err="1">
                <a:solidFill>
                  <a:srgbClr val="0070C0"/>
                </a:solidFill>
                <a:latin typeface="+mj-lt"/>
              </a:rPr>
              <a:t>Доволенская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 СОШ № 2, МКОУ </a:t>
            </a:r>
            <a:r>
              <a:rPr lang="ru-RU" dirty="0" err="1">
                <a:solidFill>
                  <a:srgbClr val="0070C0"/>
                </a:solidFill>
                <a:latin typeface="+mj-lt"/>
              </a:rPr>
              <a:t>Доволенская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 ООШ, МКОУ </a:t>
            </a:r>
            <a:r>
              <a:rPr lang="ru-RU" dirty="0" err="1">
                <a:solidFill>
                  <a:srgbClr val="0070C0"/>
                </a:solidFill>
                <a:latin typeface="+mj-lt"/>
              </a:rPr>
              <a:t>Красногривенская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 СОШ</a:t>
            </a:r>
            <a:endParaRPr lang="ru-RU" dirty="0" smtClean="0">
              <a:solidFill>
                <a:srgbClr val="0070C0"/>
              </a:solidFill>
              <a:latin typeface="+mj-lt"/>
            </a:endParaRPr>
          </a:p>
          <a:p>
            <a:pPr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rgbClr val="0070C0"/>
                </a:solidFill>
                <a:latin typeface="+mj-lt"/>
              </a:rPr>
              <a:t>Карасукский - 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МБОУ технический лицей № 176</a:t>
            </a:r>
            <a:endParaRPr lang="ru-RU" dirty="0" smtClean="0">
              <a:solidFill>
                <a:srgbClr val="0070C0"/>
              </a:solidFill>
              <a:latin typeface="+mj-lt"/>
            </a:endParaRPr>
          </a:p>
          <a:p>
            <a:pPr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err="1" smtClean="0">
                <a:solidFill>
                  <a:srgbClr val="0070C0"/>
                </a:solidFill>
                <a:latin typeface="+mj-lt"/>
              </a:rPr>
              <a:t>Купинский</a:t>
            </a:r>
            <a:r>
              <a:rPr lang="ru-RU" sz="2000" dirty="0">
                <a:solidFill>
                  <a:srgbClr val="0070C0"/>
                </a:solidFill>
                <a:latin typeface="+mj-lt"/>
              </a:rPr>
              <a:t> - 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МКОУ СОШ № 105, МКОУ СОШ № 80</a:t>
            </a:r>
            <a:endParaRPr lang="ru-RU" dirty="0" smtClean="0">
              <a:solidFill>
                <a:srgbClr val="0070C0"/>
              </a:solidFill>
              <a:latin typeface="+mj-lt"/>
            </a:endParaRPr>
          </a:p>
          <a:p>
            <a:pPr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err="1" smtClean="0">
                <a:solidFill>
                  <a:srgbClr val="0070C0"/>
                </a:solidFill>
                <a:latin typeface="+mj-lt"/>
              </a:rPr>
              <a:t>Кыштовский</a:t>
            </a:r>
            <a:r>
              <a:rPr lang="ru-RU" sz="2000" dirty="0">
                <a:solidFill>
                  <a:srgbClr val="0070C0"/>
                </a:solidFill>
                <a:latin typeface="+mj-lt"/>
              </a:rPr>
              <a:t> - 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МКОУ Березовская ООШ</a:t>
            </a:r>
            <a:endParaRPr lang="ru-RU" dirty="0" smtClean="0">
              <a:solidFill>
                <a:srgbClr val="0070C0"/>
              </a:solidFill>
              <a:latin typeface="+mj-lt"/>
            </a:endParaRPr>
          </a:p>
          <a:p>
            <a:pPr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err="1" smtClean="0">
                <a:solidFill>
                  <a:srgbClr val="0070C0"/>
                </a:solidFill>
                <a:latin typeface="+mj-lt"/>
              </a:rPr>
              <a:t>Убинский</a:t>
            </a:r>
            <a:r>
              <a:rPr lang="ru-RU" sz="2000" dirty="0">
                <a:solidFill>
                  <a:srgbClr val="0070C0"/>
                </a:solidFill>
                <a:latin typeface="+mj-lt"/>
              </a:rPr>
              <a:t> - 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МКОУ «</a:t>
            </a:r>
            <a:r>
              <a:rPr lang="ru-RU" dirty="0" err="1">
                <a:solidFill>
                  <a:srgbClr val="0070C0"/>
                </a:solidFill>
                <a:latin typeface="+mj-lt"/>
              </a:rPr>
              <a:t>Пешковская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 средняя школа</a:t>
            </a:r>
            <a:r>
              <a:rPr lang="ru-RU" dirty="0" smtClean="0">
                <a:solidFill>
                  <a:srgbClr val="0070C0"/>
                </a:solidFill>
                <a:latin typeface="+mj-lt"/>
              </a:rPr>
              <a:t>»</a:t>
            </a:r>
          </a:p>
          <a:p>
            <a:pPr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err="1" smtClean="0">
                <a:solidFill>
                  <a:srgbClr val="0070C0"/>
                </a:solidFill>
                <a:latin typeface="+mj-lt"/>
              </a:rPr>
              <a:t>Сузунский</a:t>
            </a:r>
            <a:r>
              <a:rPr lang="ru-RU" sz="2000" dirty="0">
                <a:solidFill>
                  <a:srgbClr val="0070C0"/>
                </a:solidFill>
                <a:latin typeface="+mj-lt"/>
              </a:rPr>
              <a:t> - 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МКОУ </a:t>
            </a:r>
            <a:r>
              <a:rPr lang="ru-RU" dirty="0" err="1">
                <a:solidFill>
                  <a:srgbClr val="0070C0"/>
                </a:solidFill>
                <a:latin typeface="+mj-lt"/>
              </a:rPr>
              <a:t>Шипуновская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+mj-lt"/>
              </a:rPr>
              <a:t>СОШ</a:t>
            </a:r>
          </a:p>
          <a:p>
            <a:pPr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rgbClr val="0070C0"/>
                </a:solidFill>
                <a:latin typeface="+mj-lt"/>
              </a:rPr>
              <a:t>Новосибирский</a:t>
            </a:r>
            <a:r>
              <a:rPr lang="ru-RU" dirty="0">
                <a:solidFill>
                  <a:srgbClr val="0070C0"/>
                </a:solidFill>
                <a:latin typeface="+mj-lt"/>
              </a:rPr>
              <a:t> - МКОУ Ново-Шиловская СОШ № 82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9F1243F-1582-4854-A1CB-EF50353B5811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385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8457" y="1184988"/>
            <a:ext cx="7585788" cy="51318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ct val="75000"/>
              </a:lnSpc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ru-RU" sz="3200" dirty="0" smtClean="0">
                <a:solidFill>
                  <a:srgbClr val="0070C0"/>
                </a:solidFill>
                <a:latin typeface="+mj-lt"/>
              </a:rPr>
              <a:t>ОО города Новосибирска, наиболее успешно подготовившиеся к новому учебному году</a:t>
            </a:r>
            <a:endParaRPr lang="ru-RU" sz="3200" dirty="0">
              <a:solidFill>
                <a:srgbClr val="0070C0"/>
              </a:solidFill>
              <a:latin typeface="+mj-lt"/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sz="3200" dirty="0" smtClean="0">
              <a:solidFill>
                <a:srgbClr val="0070C0"/>
              </a:solidFill>
              <a:latin typeface="+mj-lt"/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sz="3200" dirty="0">
              <a:solidFill>
                <a:srgbClr val="0070C0"/>
              </a:solidFill>
              <a:latin typeface="+mj-lt"/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sz="3200" dirty="0" smtClean="0">
              <a:solidFill>
                <a:srgbClr val="0070C0"/>
              </a:solidFill>
              <a:latin typeface="+mj-lt"/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sz="2000" dirty="0" smtClean="0">
              <a:solidFill>
                <a:srgbClr val="0070C0"/>
              </a:solidFill>
              <a:latin typeface="+mj-lt"/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sz="2400" dirty="0" smtClean="0">
              <a:solidFill>
                <a:srgbClr val="0070C0"/>
              </a:solidFill>
              <a:latin typeface="+mj-lt"/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 sz="1680" b="1" i="0" u="none" strike="noStrike" kern="1200" baseline="0">
                <a:solidFill>
                  <a:srgbClr val="5B9BD5">
                    <a:lumMod val="50000"/>
                  </a:srgbClr>
                </a:solidFill>
                <a:latin typeface="+mn-lt"/>
                <a:ea typeface="+mn-ea"/>
                <a:cs typeface="+mn-cs"/>
              </a:defRPr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9F1243F-1582-4854-A1CB-EF50353B5811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496135"/>
              </p:ext>
            </p:extLst>
          </p:nvPr>
        </p:nvGraphicFramePr>
        <p:xfrm>
          <a:off x="819149" y="2572544"/>
          <a:ext cx="7343775" cy="3437730"/>
        </p:xfrm>
        <a:graphic>
          <a:graphicData uri="http://schemas.openxmlformats.org/drawingml/2006/table">
            <a:tbl>
              <a:tblPr/>
              <a:tblGrid>
                <a:gridCol w="2622045">
                  <a:extLst>
                    <a:ext uri="{9D8B030D-6E8A-4147-A177-3AD203B41FA5}">
                      <a16:colId xmlns:a16="http://schemas.microsoft.com/office/drawing/2014/main" val="314907121"/>
                    </a:ext>
                  </a:extLst>
                </a:gridCol>
                <a:gridCol w="850116">
                  <a:extLst>
                    <a:ext uri="{9D8B030D-6E8A-4147-A177-3AD203B41FA5}">
                      <a16:colId xmlns:a16="http://schemas.microsoft.com/office/drawing/2014/main" val="492233575"/>
                    </a:ext>
                  </a:extLst>
                </a:gridCol>
                <a:gridCol w="1010580">
                  <a:extLst>
                    <a:ext uri="{9D8B030D-6E8A-4147-A177-3AD203B41FA5}">
                      <a16:colId xmlns:a16="http://schemas.microsoft.com/office/drawing/2014/main" val="2759724679"/>
                    </a:ext>
                  </a:extLst>
                </a:gridCol>
                <a:gridCol w="809147">
                  <a:extLst>
                    <a:ext uri="{9D8B030D-6E8A-4147-A177-3AD203B41FA5}">
                      <a16:colId xmlns:a16="http://schemas.microsoft.com/office/drawing/2014/main" val="3900041595"/>
                    </a:ext>
                  </a:extLst>
                </a:gridCol>
                <a:gridCol w="833046">
                  <a:extLst>
                    <a:ext uri="{9D8B030D-6E8A-4147-A177-3AD203B41FA5}">
                      <a16:colId xmlns:a16="http://schemas.microsoft.com/office/drawing/2014/main" val="3855689428"/>
                    </a:ext>
                  </a:extLst>
                </a:gridCol>
                <a:gridCol w="1218841">
                  <a:extLst>
                    <a:ext uri="{9D8B030D-6E8A-4147-A177-3AD203B41FA5}">
                      <a16:colId xmlns:a16="http://schemas.microsoft.com/office/drawing/2014/main" val="701063707"/>
                    </a:ext>
                  </a:extLst>
                </a:gridCol>
              </a:tblGrid>
              <a:tr h="4583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ОО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Количество учащихся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Количество подключений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Количество учителей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Количество курсов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Финансирование по приказу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665603"/>
                  </a:ext>
                </a:extLst>
              </a:tr>
              <a:tr h="22918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МБОУ Гимназия 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№ 16 </a:t>
                      </a:r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"Французская"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1365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5587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350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5626638"/>
                  </a:ext>
                </a:extLst>
              </a:tr>
              <a:tr h="22918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МБОУ СОШ 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№ 151</a:t>
                      </a:r>
                      <a:endParaRPr lang="ru-RU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667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1732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210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2747493"/>
                  </a:ext>
                </a:extLst>
              </a:tr>
              <a:tr h="22918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МБОУ СОШ 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№ 156</a:t>
                      </a:r>
                      <a:endParaRPr lang="ru-RU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355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1233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9578556"/>
                  </a:ext>
                </a:extLst>
              </a:tr>
              <a:tr h="22918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МАОУ Гимназия 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№ 7 </a:t>
                      </a:r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"Сибирская"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319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493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4636313"/>
                  </a:ext>
                </a:extLst>
              </a:tr>
              <a:tr h="22918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МКОУ Прогимназия 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№ 1</a:t>
                      </a:r>
                      <a:endParaRPr lang="ru-RU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480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6684875"/>
                  </a:ext>
                </a:extLst>
              </a:tr>
              <a:tr h="22918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МБОУ Лицей 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№ 12</a:t>
                      </a:r>
                      <a:endParaRPr lang="ru-RU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427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453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7489874"/>
                  </a:ext>
                </a:extLst>
              </a:tr>
              <a:tr h="22918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МБОУ СОШ 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№ 187</a:t>
                      </a:r>
                      <a:endParaRPr lang="ru-RU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434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5554036"/>
                  </a:ext>
                </a:extLst>
              </a:tr>
              <a:tr h="22918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МАОУ ИЭЛ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215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232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8655167"/>
                  </a:ext>
                </a:extLst>
              </a:tr>
              <a:tr h="22918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МАОУ СОШ 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№ 213 </a:t>
                      </a:r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"Открытие"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865181"/>
                  </a:ext>
                </a:extLst>
              </a:tr>
              <a:tr h="22918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МБОУ Гимназия 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№ 4</a:t>
                      </a:r>
                      <a:endParaRPr lang="ru-RU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0340925"/>
                  </a:ext>
                </a:extLst>
              </a:tr>
              <a:tr h="22918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МБОУ СОШ 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№ 56</a:t>
                      </a:r>
                      <a:endParaRPr lang="ru-RU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4249659"/>
                  </a:ext>
                </a:extLst>
              </a:tr>
              <a:tr h="22918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МАОУ ОЦ  "Горностай"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2050704"/>
                  </a:ext>
                </a:extLst>
              </a:tr>
              <a:tr h="22918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МАОУ Гимназия 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№ 15 </a:t>
                      </a:r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"Содружество"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970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202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2214</TotalTime>
  <Words>589</Words>
  <Application>Microsoft Office PowerPoint</Application>
  <PresentationFormat>Экран (4:3)</PresentationFormat>
  <Paragraphs>328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Candara</vt:lpstr>
      <vt:lpstr>Times New Roman</vt:lpstr>
      <vt:lpstr>Wingdings</vt:lpstr>
      <vt:lpstr>Тема Office</vt:lpstr>
      <vt:lpstr>«Требования к оформлению  электронного курса в РСДО.  Нормативы по разработке и апробации»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</dc:title>
  <dc:creator>Сергеева Анна Александровна</dc:creator>
  <cp:lastModifiedBy>Яшкин Игорь Львович</cp:lastModifiedBy>
  <cp:revision>174</cp:revision>
  <dcterms:created xsi:type="dcterms:W3CDTF">2018-09-03T05:57:31Z</dcterms:created>
  <dcterms:modified xsi:type="dcterms:W3CDTF">2019-10-02T05:12:05Z</dcterms:modified>
</cp:coreProperties>
</file>