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84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9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6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1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2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DB13-01A2-43BB-B9A7-F72530957E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moodle.oblcit.ru/specklass/strukrure2.mp4" TargetMode="External"/><Relationship Id="rId2" Type="http://schemas.openxmlformats.org/officeDocument/2006/relationships/hyperlink" Target="http://videomoodle.oblcit.ru/specklass/strukture.mp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du54.ru/" TargetMode="External"/><Relationship Id="rId4" Type="http://schemas.openxmlformats.org/officeDocument/2006/relationships/hyperlink" Target="http://www.sdo.edu54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1481"/>
            <a:ext cx="7772400" cy="1953346"/>
          </a:xfrm>
        </p:spPr>
        <p:txBody>
          <a:bodyPr/>
          <a:lstStyle/>
          <a:p>
            <a:r>
              <a:rPr lang="ru-RU" dirty="0"/>
              <a:t>​SDO Moodle: Работа с журналом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2898040"/>
            <a:ext cx="6092952" cy="15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55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Добавление категории в журнале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962" y="4299258"/>
            <a:ext cx="863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Предварительно из курса скопировали все названия разделов (тем, модулей) – они и будут категориями.</a:t>
            </a:r>
          </a:p>
          <a:p>
            <a:r>
              <a:rPr lang="ru-RU" dirty="0"/>
              <a:t>В представлении </a:t>
            </a:r>
            <a:r>
              <a:rPr lang="ru-RU" dirty="0" smtClean="0"/>
              <a:t>«Настройки» </a:t>
            </a:r>
            <a:r>
              <a:rPr lang="ru-RU" dirty="0"/>
              <a:t>прокручиваем вниз и нажимаем на «Добавить категорию»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651"/>
            <a:ext cx="9144000" cy="2483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77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222" y="967322"/>
            <a:ext cx="2906390" cy="9941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Добавляем категорию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41222" y="2071564"/>
            <a:ext cx="2906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Задаем название категории (вставляем первую тему из скопированного текста).</a:t>
            </a:r>
          </a:p>
          <a:p>
            <a:endParaRPr lang="ru-RU" dirty="0"/>
          </a:p>
          <a:p>
            <a:r>
              <a:rPr lang="ru-RU" dirty="0"/>
              <a:t>2. В настройках ничего не меняем.</a:t>
            </a:r>
          </a:p>
          <a:p>
            <a:endParaRPr lang="ru-RU" dirty="0"/>
          </a:p>
          <a:p>
            <a:r>
              <a:rPr lang="ru-RU" dirty="0"/>
              <a:t>3. Нажимаем «Сохранить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4. В следующем окне нажимаем «Продолжить»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27"/>
          <a:stretch/>
        </p:blipFill>
        <p:spPr>
          <a:xfrm>
            <a:off x="496048" y="271605"/>
            <a:ext cx="5544385" cy="3867258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" y="3916278"/>
            <a:ext cx="5645173" cy="1999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94" y="5520428"/>
            <a:ext cx="4660506" cy="1337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001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43" y="436764"/>
            <a:ext cx="7886700" cy="831625"/>
          </a:xfrm>
        </p:spPr>
        <p:txBody>
          <a:bodyPr/>
          <a:lstStyle/>
          <a:p>
            <a:r>
              <a:rPr lang="ru-RU" b="1" dirty="0" smtClean="0"/>
              <a:t>Категория в журнале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" y="1717060"/>
            <a:ext cx="7521702" cy="41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4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81" y="1100387"/>
            <a:ext cx="1961493" cy="4119313"/>
          </a:xfrm>
        </p:spPr>
        <p:txBody>
          <a:bodyPr>
            <a:noAutofit/>
          </a:bodyPr>
          <a:lstStyle/>
          <a:p>
            <a:r>
              <a:rPr lang="ru-RU" sz="1800" dirty="0"/>
              <a:t>Находим три оцениваемых элемента, которые входят в эту тему в курсе обучения. Выставляем «галочки» и внизу журнала в строке «Переместить выбранные элементы в..» указываем созданную новую категорию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474" y="962525"/>
            <a:ext cx="6860562" cy="46036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761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96"/>
            <a:ext cx="9144000" cy="6155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37910" y="4124016"/>
            <a:ext cx="696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После перемещения, эти элементы уже в нужной категории.</a:t>
            </a:r>
          </a:p>
          <a:p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Таким же образом создаем еще категории, пока не перечислим все темы в курсе.</a:t>
            </a:r>
          </a:p>
          <a:p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Перемещаем оцениваемые элементы в нужные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91351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894" y="924024"/>
            <a:ext cx="6950160" cy="3773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894" y="5257230"/>
            <a:ext cx="858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как созданные элементы находятся в журнале в том порядке, в каком созданы, некоторые из них придется перемещать уже внутри категории. Например этот тест должен «идти» позже всех тестов в теме…</a:t>
            </a:r>
          </a:p>
        </p:txBody>
      </p:sp>
    </p:spTree>
    <p:extLst>
      <p:ext uri="{BB962C8B-B14F-4D97-AF65-F5344CB8AC3E}">
        <p14:creationId xmlns:p14="http://schemas.microsoft.com/office/powerpoint/2010/main" val="140462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00437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Перемещение элемента внутри категории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3" y="1543301"/>
            <a:ext cx="6534150" cy="29051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09327" y="1333869"/>
            <a:ext cx="8370788" cy="3093154"/>
            <a:chOff x="679101" y="635492"/>
            <a:chExt cx="11161051" cy="4124206"/>
          </a:xfrm>
        </p:grpSpPr>
        <p:sp>
          <p:nvSpPr>
            <p:cNvPr id="4" name="TextBox 3"/>
            <p:cNvSpPr txBox="1"/>
            <p:nvPr/>
          </p:nvSpPr>
          <p:spPr>
            <a:xfrm>
              <a:off x="5793978" y="635492"/>
              <a:ext cx="6046174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/>
                <a:t>Для перемещения элемента внутри категории, нажимаем кнопку </a:t>
              </a:r>
              <a:r>
                <a:rPr lang="ru-RU" sz="1500" dirty="0" smtClean="0"/>
                <a:t>  ↕ </a:t>
              </a:r>
              <a:r>
                <a:rPr lang="ru-RU" sz="1500" dirty="0" smtClean="0"/>
                <a:t>дву</a:t>
              </a:r>
              <a:r>
                <a:rPr lang="ru-RU" sz="1500" dirty="0" smtClean="0"/>
                <a:t>хсторонняя </a:t>
              </a:r>
              <a:r>
                <a:rPr lang="ru-RU" sz="1500" dirty="0"/>
                <a:t>стрелка.</a:t>
              </a:r>
            </a:p>
            <a:p>
              <a:endParaRPr lang="ru-RU" sz="1500" dirty="0"/>
            </a:p>
            <a:p>
              <a:endParaRPr lang="ru-RU" sz="1500" dirty="0"/>
            </a:p>
            <a:p>
              <a:endParaRPr lang="ru-RU" sz="1500" dirty="0"/>
            </a:p>
            <a:p>
              <a:r>
                <a:rPr lang="ru-RU" sz="1500" dirty="0"/>
                <a:t>Под каждым элементом появится прямоугольник с штрихпунктирными рамками. </a:t>
              </a:r>
            </a:p>
            <a:p>
              <a:endParaRPr lang="ru-RU" sz="1500" dirty="0"/>
            </a:p>
            <a:p>
              <a:r>
                <a:rPr lang="ru-RU" sz="1500" dirty="0"/>
                <a:t>В эти прямоугольник и можно перемещать выбранные элемент. </a:t>
              </a:r>
            </a:p>
            <a:p>
              <a:endParaRPr lang="ru-RU" sz="1500" dirty="0"/>
            </a:p>
            <a:p>
              <a:r>
                <a:rPr lang="ru-RU" sz="1500" dirty="0"/>
                <a:t>Для этого достаточно щелкнуть по этому прямоугольнику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 flipV="1">
              <a:off x="838199" y="4075914"/>
              <a:ext cx="5071283" cy="26107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4" idx="1"/>
            </p:cNvCxnSpPr>
            <p:nvPr/>
          </p:nvCxnSpPr>
          <p:spPr>
            <a:xfrm flipH="1">
              <a:off x="679101" y="2697595"/>
              <a:ext cx="5114877" cy="33035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31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27" y="732410"/>
            <a:ext cx="240477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Созданы все </a:t>
            </a:r>
            <a:r>
              <a:rPr lang="ru-RU" sz="2100" dirty="0"/>
              <a:t>категории.</a:t>
            </a:r>
          </a:p>
          <a:p>
            <a:r>
              <a:rPr lang="ru-RU" sz="2100" dirty="0" smtClean="0"/>
              <a:t>Внутри категорий элементы поочередности рассортированы, теперь в журнале они будут отображаться так, как надо</a:t>
            </a:r>
          </a:p>
          <a:p>
            <a:endParaRPr lang="ru-RU" sz="2100" dirty="0"/>
          </a:p>
          <a:p>
            <a:r>
              <a:rPr lang="ru-RU" sz="2100" dirty="0" smtClean="0"/>
              <a:t>Одна главная категория</a:t>
            </a:r>
          </a:p>
          <a:p>
            <a:r>
              <a:rPr lang="ru-RU" sz="2100" dirty="0" smtClean="0"/>
              <a:t>Остальные категории соответствуют темам курса</a:t>
            </a:r>
            <a:endParaRPr lang="ru-RU" sz="2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05" y="0"/>
            <a:ext cx="578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99" y="239998"/>
            <a:ext cx="7886700" cy="37601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Вид структурированного журнала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3470" y="5552941"/>
            <a:ext cx="858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Теперь в общей категории (название курса) появились новые категории – это темы, разделы/модули курса, в каждой из которых размещены оцениваемые элементы.</a:t>
            </a:r>
          </a:p>
          <a:p>
            <a:r>
              <a:rPr lang="ru-RU" dirty="0"/>
              <a:t>Категории можно «свернуть», нажав на знак </a:t>
            </a:r>
            <a:r>
              <a:rPr lang="ru-RU" b="1" dirty="0"/>
              <a:t>«-»</a:t>
            </a:r>
            <a:r>
              <a:rPr lang="ru-RU" dirty="0"/>
              <a:t> и «развернуть», нажав на </a:t>
            </a:r>
            <a:r>
              <a:rPr lang="ru-RU" b="1" dirty="0"/>
              <a:t>«+»</a:t>
            </a:r>
          </a:p>
          <a:p>
            <a:r>
              <a:rPr lang="ru-RU" dirty="0"/>
              <a:t>На рисунке категория </a:t>
            </a:r>
            <a:r>
              <a:rPr lang="ru-RU" dirty="0" smtClean="0"/>
              <a:t>«Работаем как ученик» </a:t>
            </a:r>
            <a:r>
              <a:rPr lang="ru-RU" dirty="0"/>
              <a:t>«свернута»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17"/>
            <a:ext cx="9144000" cy="4840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248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295" y="381001"/>
            <a:ext cx="7886700" cy="52202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Вид журнала «Отчет по пользователю»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797"/>
            <a:ext cx="9144000" cy="56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Журнал </a:t>
            </a:r>
            <a:r>
              <a:rPr lang="en-US" b="1" dirty="0" smtClean="0"/>
              <a:t>Moodle </a:t>
            </a:r>
            <a:r>
              <a:rPr lang="ru-RU" b="1" dirty="0" smtClean="0"/>
              <a:t>– инструмент для обратной связи, мотивации и мониторинга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обратной связи. </a:t>
            </a:r>
            <a:r>
              <a:rPr lang="ru-RU" dirty="0"/>
              <a:t>П</a:t>
            </a:r>
            <a:r>
              <a:rPr lang="ru-RU" dirty="0" smtClean="0"/>
              <a:t>онимает ли обучающийся материал курса, данной темы, текущего урока</a:t>
            </a:r>
          </a:p>
          <a:p>
            <a:r>
              <a:rPr lang="ru-RU" dirty="0" smtClean="0"/>
              <a:t>Чтобы понимать насколько понял материал ученик на данный момент. То есть всегда, после повторения, можно дать возможность ученику перевыполнить задание.</a:t>
            </a:r>
          </a:p>
          <a:p>
            <a:r>
              <a:rPr lang="ru-RU" dirty="0" smtClean="0"/>
              <a:t>Также можно вести Журнал прохождения курса – отмечать какие задания выполнены на определенные даты, отмечать какие именно задания для определенных обучающихся (варианты, сложности)</a:t>
            </a:r>
          </a:p>
        </p:txBody>
      </p:sp>
    </p:spTree>
    <p:extLst>
      <p:ext uri="{BB962C8B-B14F-4D97-AF65-F5344CB8AC3E}">
        <p14:creationId xmlns:p14="http://schemas.microsoft.com/office/powerpoint/2010/main" val="185122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574" y="406556"/>
            <a:ext cx="331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Не структурированный журнал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382" y="406556"/>
            <a:ext cx="30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Структурированный журнал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12" y="980837"/>
            <a:ext cx="3359889" cy="5808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4" y="980836"/>
            <a:ext cx="4689069" cy="58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2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69" y="350016"/>
            <a:ext cx="7399646" cy="1005634"/>
          </a:xfrm>
        </p:spPr>
        <p:txBody>
          <a:bodyPr>
            <a:normAutofit/>
          </a:bodyPr>
          <a:lstStyle/>
          <a:p>
            <a:r>
              <a:rPr lang="ru-RU" sz="2700" b="1" dirty="0"/>
              <a:t>Выгрузка журнала </a:t>
            </a:r>
            <a:r>
              <a:rPr lang="ru-RU" sz="2700" b="1" dirty="0" smtClean="0"/>
              <a:t>в </a:t>
            </a:r>
            <a:r>
              <a:rPr lang="ru-RU" sz="2700" b="1" dirty="0"/>
              <a:t>табличном формате </a:t>
            </a:r>
            <a:r>
              <a:rPr lang="en-US" sz="2700" b="1" dirty="0"/>
              <a:t>Excel</a:t>
            </a:r>
            <a:endParaRPr lang="ru-RU" sz="27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8569" y="1541913"/>
            <a:ext cx="1620353" cy="225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5351645" y="5852807"/>
            <a:ext cx="367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Убираем «галочки» с ненужных элементов или выбираем всё, затем </a:t>
            </a:r>
            <a:r>
              <a:rPr lang="ru-RU" dirty="0"/>
              <a:t>нажимаем кнопку «Скачать»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8" y="1182404"/>
            <a:ext cx="5331143" cy="4227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923"/>
          <a:stretch/>
        </p:blipFill>
        <p:spPr>
          <a:xfrm>
            <a:off x="5351646" y="3516726"/>
            <a:ext cx="3455470" cy="23360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20909" y="1333674"/>
            <a:ext cx="354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Выбираем </a:t>
            </a:r>
            <a:r>
              <a:rPr lang="ru-RU" dirty="0" smtClean="0"/>
              <a:t>вкладку «Экспорт»</a:t>
            </a:r>
            <a:endParaRPr lang="ru-RU" dirty="0"/>
          </a:p>
          <a:p>
            <a:r>
              <a:rPr lang="ru-RU" dirty="0" smtClean="0"/>
              <a:t>Далее выбираем «Таблица </a:t>
            </a:r>
            <a:r>
              <a:rPr lang="en-US" dirty="0"/>
              <a:t>Excel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57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5663" y="4214109"/>
            <a:ext cx="6439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умолчанию «галочкой» отмечены все элементы журнала</a:t>
            </a:r>
          </a:p>
          <a:p>
            <a:endParaRPr lang="ru-RU" dirty="0"/>
          </a:p>
          <a:p>
            <a:r>
              <a:rPr lang="ru-RU" dirty="0"/>
              <a:t>Нажимаем кнопку </a:t>
            </a:r>
            <a:r>
              <a:rPr lang="ru-RU" dirty="0" smtClean="0"/>
              <a:t>«скачать»</a:t>
            </a:r>
          </a:p>
          <a:p>
            <a:r>
              <a:rPr lang="ru-RU" dirty="0" smtClean="0"/>
              <a:t>Появляется диалоговое окно, где выбираем «Сохранить файл»</a:t>
            </a:r>
          </a:p>
          <a:p>
            <a:r>
              <a:rPr lang="ru-RU" dirty="0" smtClean="0"/>
              <a:t>И нажимаем «Ок»</a:t>
            </a:r>
          </a:p>
          <a:p>
            <a:r>
              <a:rPr lang="ru-RU" dirty="0" smtClean="0"/>
              <a:t>Таблица </a:t>
            </a:r>
            <a:r>
              <a:rPr lang="ru-RU" dirty="0" err="1" smtClean="0"/>
              <a:t>скачается</a:t>
            </a:r>
            <a:r>
              <a:rPr lang="ru-RU" dirty="0" smtClean="0"/>
              <a:t> в компьютер</a:t>
            </a:r>
          </a:p>
          <a:p>
            <a:r>
              <a:rPr lang="ru-RU" dirty="0"/>
              <a:t>Теперь журнал можно редактировать в </a:t>
            </a:r>
            <a:r>
              <a:rPr lang="en-US" dirty="0"/>
              <a:t>Excel</a:t>
            </a:r>
            <a:r>
              <a:rPr lang="ru-RU" dirty="0"/>
              <a:t>, подсчитать, </a:t>
            </a:r>
            <a:r>
              <a:rPr lang="ru-RU" dirty="0" smtClean="0"/>
              <a:t>отфильтровать, отчитаться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3" y="497455"/>
            <a:ext cx="45815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4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85" y="460200"/>
            <a:ext cx="7886700" cy="4970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Журнал прохождения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5" y="1543049"/>
            <a:ext cx="8828340" cy="3595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885" y="5463369"/>
            <a:ext cx="858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Такой журнал в курсе  по желанию может создать педагог, например, в сервисе </a:t>
            </a:r>
            <a:r>
              <a:rPr lang="en-US" dirty="0"/>
              <a:t>Google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52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973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Вкладки «Шкалы» «Буквы» «Импорт»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2364" y="5872442"/>
            <a:ext cx="786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редактировать границы </a:t>
            </a:r>
            <a:r>
              <a:rPr lang="ru-RU" dirty="0" smtClean="0"/>
              <a:t>оценок</a:t>
            </a:r>
          </a:p>
          <a:p>
            <a:r>
              <a:rPr lang="ru-RU" dirty="0" smtClean="0"/>
              <a:t>Но, пока не овладели всеми знаниями, тонкие настройки лучше оставить методистам и обращаться к ним за помощью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2962"/>
            <a:ext cx="7151571" cy="4156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8842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семинара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792705"/>
            <a:ext cx="7781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Видеоинструкции</a:t>
            </a:r>
            <a:r>
              <a:rPr lang="ru-RU" sz="2400" dirty="0" smtClean="0"/>
              <a:t>:</a:t>
            </a:r>
          </a:p>
          <a:p>
            <a:r>
              <a:rPr lang="en-US" sz="2400" dirty="0" smtClean="0">
                <a:hlinkClick r:id="rId2"/>
              </a:rPr>
              <a:t>http://videomoodle.oblcit.ru/specklass/strukture.mp4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http://videomoodle.oblcit.ru/specklass/strukrure2.mp4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 smtClean="0"/>
              <a:t>сайте </a:t>
            </a:r>
          </a:p>
          <a:p>
            <a:r>
              <a:rPr lang="en-US" sz="2400" dirty="0" smtClean="0">
                <a:hlinkClick r:id="rId4"/>
              </a:rPr>
              <a:t>www.sdo.edu54.ru</a:t>
            </a:r>
            <a:r>
              <a:rPr lang="en-US" sz="2400" dirty="0" smtClean="0"/>
              <a:t> </a:t>
            </a:r>
          </a:p>
          <a:p>
            <a:r>
              <a:rPr lang="ru-RU" sz="2400" dirty="0" smtClean="0"/>
              <a:t>Цифровом сообществе </a:t>
            </a:r>
            <a:r>
              <a:rPr lang="en-US" sz="2400" dirty="0" smtClean="0">
                <a:hlinkClick r:id="rId5"/>
              </a:rPr>
              <a:t>www.edu54.ru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65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169" y="1100387"/>
            <a:ext cx="7886700" cy="994172"/>
          </a:xfrm>
        </p:spPr>
        <p:txBody>
          <a:bodyPr/>
          <a:lstStyle/>
          <a:p>
            <a:r>
              <a:rPr lang="ru-RU" b="1" dirty="0" smtClean="0"/>
              <a:t>Журнал </a:t>
            </a:r>
            <a:r>
              <a:rPr lang="en-US" b="1" dirty="0" smtClean="0"/>
              <a:t>Moodle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0488" y="3415154"/>
            <a:ext cx="2867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Открываем в левой панели</a:t>
            </a:r>
          </a:p>
          <a:p>
            <a:r>
              <a:rPr lang="ru-RU" dirty="0"/>
              <a:t>В </a:t>
            </a:r>
            <a:r>
              <a:rPr lang="ru-RU" dirty="0" smtClean="0"/>
              <a:t>навигации кнопку</a:t>
            </a:r>
            <a:endParaRPr lang="ru-RU" dirty="0"/>
          </a:p>
          <a:p>
            <a:r>
              <a:rPr lang="ru-RU" dirty="0"/>
              <a:t>«Оценки»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11" y="1953878"/>
            <a:ext cx="5143500" cy="4105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010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52" y="2392613"/>
            <a:ext cx="6139239" cy="4398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386041" y="951931"/>
            <a:ext cx="8642456" cy="1594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/>
              <a:t>Журнал </a:t>
            </a:r>
            <a:r>
              <a:rPr lang="en-US" sz="3300" b="1" dirty="0"/>
              <a:t>Moodle</a:t>
            </a:r>
            <a:r>
              <a:rPr lang="ru-RU" sz="3300" b="1" dirty="0"/>
              <a:t> отображает ФИО обучающегося, оцениваемые элементы и </a:t>
            </a:r>
            <a:r>
              <a:rPr lang="ru-RU" sz="3300" b="1" dirty="0" smtClean="0"/>
              <a:t>баллы. В отдельных вкладках другие виды отчетов</a:t>
            </a:r>
            <a:endParaRPr lang="ru-RU" sz="3300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6041" y="294271"/>
            <a:ext cx="8264663" cy="535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/>
              <a:t>Вид журнала </a:t>
            </a:r>
            <a:r>
              <a:rPr lang="en-US" sz="3300" b="1" dirty="0"/>
              <a:t>Moodle</a:t>
            </a:r>
            <a:r>
              <a:rPr lang="ru-RU" sz="3300" b="1" dirty="0"/>
              <a:t> </a:t>
            </a:r>
            <a:r>
              <a:rPr lang="ru-RU" sz="3300" b="1" dirty="0" smtClean="0"/>
              <a:t>по оценкам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414531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86041" y="294271"/>
            <a:ext cx="8264663" cy="535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/>
              <a:t>Вид журнала </a:t>
            </a:r>
            <a:r>
              <a:rPr lang="en-US" sz="3300" b="1" dirty="0"/>
              <a:t>Moodle</a:t>
            </a:r>
            <a:r>
              <a:rPr lang="ru-RU" sz="3300" b="1" dirty="0"/>
              <a:t> </a:t>
            </a:r>
            <a:r>
              <a:rPr lang="ru-RU" sz="3300" b="1" dirty="0" smtClean="0"/>
              <a:t>по пользователю</a:t>
            </a:r>
            <a:endParaRPr lang="ru-RU" sz="33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" y="830178"/>
            <a:ext cx="8747361" cy="5686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280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47" y="202731"/>
            <a:ext cx="8501543" cy="102930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горизонтальной навигации расположены вкладки вида журнала и настроек.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7" y="1506819"/>
            <a:ext cx="8553004" cy="49036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698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1" y="441029"/>
            <a:ext cx="7886700" cy="6473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Структуризация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297750"/>
            <a:ext cx="8643486" cy="2347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88410"/>
            <a:ext cx="6160168" cy="3069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42846" y="441029"/>
            <a:ext cx="33946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Для удобства, журнал можно структурировать по категориям – темам разделов/модулей.</a:t>
            </a:r>
          </a:p>
          <a:p>
            <a:r>
              <a:rPr lang="ru-RU" sz="2100" dirty="0"/>
              <a:t>Для добавления категорий, выбираем в </a:t>
            </a:r>
            <a:r>
              <a:rPr lang="ru-RU" sz="2100" dirty="0" smtClean="0"/>
              <a:t>вкладках «Настройки».</a:t>
            </a:r>
            <a:endParaRPr lang="ru-RU" sz="2100" dirty="0"/>
          </a:p>
          <a:p>
            <a:r>
              <a:rPr lang="ru-RU" sz="2100" dirty="0"/>
              <a:t>В диалоговом окне увидим все оцениваемые элементы  Журнала, которые можно </a:t>
            </a:r>
            <a:r>
              <a:rPr lang="ru-RU" sz="2100" dirty="0" smtClean="0"/>
              <a:t>редактировать</a:t>
            </a:r>
          </a:p>
          <a:p>
            <a:endParaRPr lang="ru-RU" sz="2100" dirty="0" smtClean="0"/>
          </a:p>
          <a:p>
            <a:endParaRPr lang="ru-RU" sz="2100" dirty="0"/>
          </a:p>
          <a:p>
            <a:endParaRPr lang="ru-RU" sz="2100" dirty="0" smtClean="0"/>
          </a:p>
          <a:p>
            <a:endParaRPr lang="ru-RU" sz="2100" dirty="0" smtClean="0"/>
          </a:p>
          <a:p>
            <a:endParaRPr lang="ru-RU" sz="2100" dirty="0"/>
          </a:p>
          <a:p>
            <a:r>
              <a:rPr lang="ru-RU" sz="2100" dirty="0" smtClean="0"/>
              <a:t>Внизу экрана кнопка «Добавить категорию»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68469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7" y="857251"/>
            <a:ext cx="3140857" cy="451213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структуре журнала пока только одна, общая категория – это название самого курса. Сами элементы представлены в том порядке, в котором созданы (если первое задание создано позже всех, в журнале оно будет в самом конце, что очень неудобно)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77470"/>
            <a:ext cx="5583998" cy="66024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051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70" y="360164"/>
            <a:ext cx="4901182" cy="9941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Подготовка к структуризации журнала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49" y="876445"/>
            <a:ext cx="373451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161" y="13543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Предварительно из курса копируем в любой текстовый файл (блокнот, </a:t>
            </a:r>
            <a:r>
              <a:rPr lang="en-US" dirty="0"/>
              <a:t>Word…) </a:t>
            </a:r>
            <a:r>
              <a:rPr lang="ru-RU" dirty="0"/>
              <a:t>все названия разделов (тем, модулей) – они и будут категориями в журнале.</a:t>
            </a:r>
          </a:p>
          <a:p>
            <a:r>
              <a:rPr lang="ru-RU" dirty="0"/>
              <a:t>В каждой теме есть оцениваемые элементы, которые и поместим в соответствующие категории.</a:t>
            </a:r>
          </a:p>
          <a:p>
            <a:r>
              <a:rPr lang="ru-RU" dirty="0"/>
              <a:t>На примере:</a:t>
            </a:r>
          </a:p>
          <a:p>
            <a:r>
              <a:rPr lang="ru-RU" dirty="0"/>
              <a:t>Категория 1 «Знакомство с интерфейсом»</a:t>
            </a:r>
          </a:p>
          <a:p>
            <a:r>
              <a:rPr lang="ru-RU" dirty="0"/>
              <a:t>Оцениваемые элементы: «Создание личного профиля», «Заполнение карточки слушателя», «Обмен внутренними сообщениями в нашей системе»</a:t>
            </a:r>
          </a:p>
          <a:p>
            <a:endParaRPr lang="ru-RU" dirty="0"/>
          </a:p>
          <a:p>
            <a:r>
              <a:rPr lang="ru-RU" dirty="0"/>
              <a:t>Категория 2 «Знакомство с основными элементами учебного курса»</a:t>
            </a:r>
          </a:p>
          <a:p>
            <a:r>
              <a:rPr lang="ru-RU" dirty="0"/>
              <a:t>Оцениваемые элементы: «Простой пример задания с двумя файлами»</a:t>
            </a:r>
          </a:p>
        </p:txBody>
      </p:sp>
    </p:spTree>
    <p:extLst>
      <p:ext uri="{BB962C8B-B14F-4D97-AF65-F5344CB8AC3E}">
        <p14:creationId xmlns:p14="http://schemas.microsoft.com/office/powerpoint/2010/main" val="3170329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780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​SDO Moodle: Работа с журналом</vt:lpstr>
      <vt:lpstr>Журнал Moodle – инструмент для обратной связи, мотивации и мониторинга</vt:lpstr>
      <vt:lpstr>Журнал Moodle </vt:lpstr>
      <vt:lpstr>Презентация PowerPoint</vt:lpstr>
      <vt:lpstr>Презентация PowerPoint</vt:lpstr>
      <vt:lpstr>В горизонтальной навигации расположены вкладки вида журнала и настроек. </vt:lpstr>
      <vt:lpstr>Структуризация</vt:lpstr>
      <vt:lpstr>В структуре журнала пока только одна, общая категория – это название самого курса. Сами элементы представлены в том порядке, в котором созданы (если первое задание создано позже всех, в журнале оно будет в самом конце, что очень неудобно)</vt:lpstr>
      <vt:lpstr>Подготовка к структуризации журнала</vt:lpstr>
      <vt:lpstr>Добавление категории в журнале</vt:lpstr>
      <vt:lpstr>Добавляем категорию</vt:lpstr>
      <vt:lpstr>Категория в журнале</vt:lpstr>
      <vt:lpstr>Находим три оцениваемых элемента, которые входят в эту тему в курсе обучения. Выставляем «галочки» и внизу журнала в строке «Переместить выбранные элементы в..» указываем созданную новую категорию</vt:lpstr>
      <vt:lpstr>Презентация PowerPoint</vt:lpstr>
      <vt:lpstr>Презентация PowerPoint</vt:lpstr>
      <vt:lpstr>Перемещение элемента внутри категории</vt:lpstr>
      <vt:lpstr>Презентация PowerPoint</vt:lpstr>
      <vt:lpstr>Вид структурированного журнала</vt:lpstr>
      <vt:lpstr>Вид журнала «Отчет по пользователю»</vt:lpstr>
      <vt:lpstr>Презентация PowerPoint</vt:lpstr>
      <vt:lpstr>Выгрузка журнала в табличном формате Excel</vt:lpstr>
      <vt:lpstr>Презентация PowerPoint</vt:lpstr>
      <vt:lpstr>Журнал прохождения</vt:lpstr>
      <vt:lpstr>Вкладки «Шкалы» «Буквы» «Импорт»</vt:lpstr>
      <vt:lpstr>Материалы семинара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Журналы</dc:title>
  <dc:creator>Сардана Михайловна Унжакова</dc:creator>
  <cp:lastModifiedBy>Слободчикова Сардана Михайловна</cp:lastModifiedBy>
  <cp:revision>74</cp:revision>
  <dcterms:created xsi:type="dcterms:W3CDTF">2017-10-30T02:50:46Z</dcterms:created>
  <dcterms:modified xsi:type="dcterms:W3CDTF">2018-11-16T07:56:10Z</dcterms:modified>
</cp:coreProperties>
</file>