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58" r:id="rId5"/>
    <p:sldId id="259" r:id="rId6"/>
    <p:sldId id="279" r:id="rId7"/>
    <p:sldId id="280" r:id="rId8"/>
    <p:sldId id="260" r:id="rId9"/>
    <p:sldId id="278" r:id="rId10"/>
    <p:sldId id="261" r:id="rId11"/>
    <p:sldId id="262" r:id="rId12"/>
    <p:sldId id="264" r:id="rId13"/>
    <p:sldId id="269" r:id="rId14"/>
    <p:sldId id="266" r:id="rId15"/>
    <p:sldId id="275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2031" autoAdjust="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55301-C617-4E54-8209-8616B2337021}" type="doc">
      <dgm:prSet loTypeId="urn:microsoft.com/office/officeart/2005/8/layout/radial2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FEDD27C-C8AA-4B73-B9D3-F4C1B0DCD793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solidFill>
                <a:srgbClr val="002060"/>
              </a:solidFill>
            </a:rPr>
            <a:t>Форумы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/>
        </a:p>
      </dgm:t>
    </dgm:pt>
    <dgm:pt modelId="{7733F553-8D84-4FFE-A54B-20724B68E415}" type="parTrans" cxnId="{19F926CA-489E-4656-AF8E-D643FCD7A473}">
      <dgm:prSet/>
      <dgm:spPr/>
      <dgm:t>
        <a:bodyPr/>
        <a:lstStyle/>
        <a:p>
          <a:endParaRPr lang="ru-RU"/>
        </a:p>
      </dgm:t>
    </dgm:pt>
    <dgm:pt modelId="{DF7AB78E-7F48-43F0-943E-E54E41C57431}" type="sibTrans" cxnId="{19F926CA-489E-4656-AF8E-D643FCD7A473}">
      <dgm:prSet/>
      <dgm:spPr/>
      <dgm:t>
        <a:bodyPr/>
        <a:lstStyle/>
        <a:p>
          <a:endParaRPr lang="ru-RU"/>
        </a:p>
      </dgm:t>
    </dgm:pt>
    <dgm:pt modelId="{9366DB07-AA5F-4A2E-A5FC-05E250042CB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2060"/>
              </a:solidFill>
            </a:rPr>
            <a:t>Сообщения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CBBFAF0B-E311-47F9-8F84-7B31FA04D0CD}" type="parTrans" cxnId="{6B1084DB-B0EA-41DF-B189-9AAE3A94F615}">
      <dgm:prSet/>
      <dgm:spPr/>
      <dgm:t>
        <a:bodyPr/>
        <a:lstStyle/>
        <a:p>
          <a:endParaRPr lang="ru-RU"/>
        </a:p>
      </dgm:t>
    </dgm:pt>
    <dgm:pt modelId="{347A3AD6-BD75-48F3-8571-4C85C06BF9C6}" type="sibTrans" cxnId="{6B1084DB-B0EA-41DF-B189-9AAE3A94F615}">
      <dgm:prSet/>
      <dgm:spPr/>
      <dgm:t>
        <a:bodyPr/>
        <a:lstStyle/>
        <a:p>
          <a:endParaRPr lang="ru-RU"/>
        </a:p>
      </dgm:t>
    </dgm:pt>
    <dgm:pt modelId="{3FB2ECCC-64B0-4329-9520-328F2A0A2A50}">
      <dgm:prSet phldrT="[Текст]" custT="1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solidFill>
                <a:srgbClr val="002060"/>
              </a:solidFill>
            </a:rPr>
            <a:t>Видео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2060"/>
              </a:solidFill>
            </a:rPr>
            <a:t>конференции </a:t>
          </a:r>
          <a:endParaRPr lang="ru-RU" sz="1800" b="1" dirty="0">
            <a:solidFill>
              <a:srgbClr val="002060"/>
            </a:solidFill>
          </a:endParaRPr>
        </a:p>
      </dgm:t>
    </dgm:pt>
    <dgm:pt modelId="{1D6C525D-3B26-4E35-A602-29538E7491A6}" type="parTrans" cxnId="{0A3F9CD9-9A60-4326-9FCC-DAC96907EB80}">
      <dgm:prSet/>
      <dgm:spPr/>
      <dgm:t>
        <a:bodyPr/>
        <a:lstStyle/>
        <a:p>
          <a:endParaRPr lang="ru-RU"/>
        </a:p>
      </dgm:t>
    </dgm:pt>
    <dgm:pt modelId="{30797C67-F7CB-4810-ABF7-6BE3C494907C}" type="sibTrans" cxnId="{0A3F9CD9-9A60-4326-9FCC-DAC96907EB80}">
      <dgm:prSet/>
      <dgm:spPr/>
      <dgm:t>
        <a:bodyPr/>
        <a:lstStyle/>
        <a:p>
          <a:endParaRPr lang="ru-RU"/>
        </a:p>
      </dgm:t>
    </dgm:pt>
    <dgm:pt modelId="{C88271E0-2D82-4ABE-AFC9-FC0946E2F898}" type="pres">
      <dgm:prSet presAssocID="{15155301-C617-4E54-8209-8616B233702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5F659B-9E58-4582-BAD8-CBF21AB320B8}" type="pres">
      <dgm:prSet presAssocID="{15155301-C617-4E54-8209-8616B2337021}" presName="cycle" presStyleCnt="0"/>
      <dgm:spPr/>
    </dgm:pt>
    <dgm:pt modelId="{0F9A211C-60B0-41FF-91F3-B3A65737CD94}" type="pres">
      <dgm:prSet presAssocID="{15155301-C617-4E54-8209-8616B2337021}" presName="centerShape" presStyleCnt="0"/>
      <dgm:spPr/>
    </dgm:pt>
    <dgm:pt modelId="{CE0C1DAD-0FD7-4A6D-88A4-90813A55B62E}" type="pres">
      <dgm:prSet presAssocID="{15155301-C617-4E54-8209-8616B2337021}" presName="connSite" presStyleLbl="node1" presStyleIdx="0" presStyleCnt="4"/>
      <dgm:spPr/>
    </dgm:pt>
    <dgm:pt modelId="{959BE8BA-03FA-4FE0-B43A-05371F304A08}" type="pres">
      <dgm:prSet presAssocID="{15155301-C617-4E54-8209-8616B2337021}" presName="visible" presStyleLbl="node1" presStyleIdx="0" presStyleCnt="4" custLinFactNeighborX="20672" custLinFactNeighborY="189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4A866D-28B5-4B44-862C-13E3D4A5C095}" type="pres">
      <dgm:prSet presAssocID="{7733F553-8D84-4FFE-A54B-20724B68E415}" presName="Name25" presStyleLbl="parChTrans1D1" presStyleIdx="0" presStyleCnt="3"/>
      <dgm:spPr/>
      <dgm:t>
        <a:bodyPr/>
        <a:lstStyle/>
        <a:p>
          <a:endParaRPr lang="ru-RU"/>
        </a:p>
      </dgm:t>
    </dgm:pt>
    <dgm:pt modelId="{F8E00C11-2043-4BD2-99B0-C513544F048A}" type="pres">
      <dgm:prSet presAssocID="{3FEDD27C-C8AA-4B73-B9D3-F4C1B0DCD793}" presName="node" presStyleCnt="0"/>
      <dgm:spPr/>
    </dgm:pt>
    <dgm:pt modelId="{1A044A10-C9A6-42EB-B429-8CBEC2A88876}" type="pres">
      <dgm:prSet presAssocID="{3FEDD27C-C8AA-4B73-B9D3-F4C1B0DCD793}" presName="parentNode" presStyleLbl="node1" presStyleIdx="1" presStyleCnt="4" custScaleX="150175" custScaleY="121539" custLinFactX="-31522" custLinFactNeighborX="-100000" custLinFactNeighborY="-480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14C5C-7DA9-436C-9522-BADFC6BCB4D3}" type="pres">
      <dgm:prSet presAssocID="{3FEDD27C-C8AA-4B73-B9D3-F4C1B0DCD793}" presName="childNode" presStyleLbl="revTx" presStyleIdx="0" presStyleCnt="0">
        <dgm:presLayoutVars>
          <dgm:bulletEnabled val="1"/>
        </dgm:presLayoutVars>
      </dgm:prSet>
      <dgm:spPr/>
    </dgm:pt>
    <dgm:pt modelId="{C9B87E38-4F9E-4D68-8E1E-769BBF6ADF7B}" type="pres">
      <dgm:prSet presAssocID="{CBBFAF0B-E311-47F9-8F84-7B31FA04D0CD}" presName="Name25" presStyleLbl="parChTrans1D1" presStyleIdx="1" presStyleCnt="3"/>
      <dgm:spPr/>
      <dgm:t>
        <a:bodyPr/>
        <a:lstStyle/>
        <a:p>
          <a:endParaRPr lang="ru-RU"/>
        </a:p>
      </dgm:t>
    </dgm:pt>
    <dgm:pt modelId="{CB73BBD6-7167-4929-8D81-A38BB55004D7}" type="pres">
      <dgm:prSet presAssocID="{9366DB07-AA5F-4A2E-A5FC-05E250042CBD}" presName="node" presStyleCnt="0"/>
      <dgm:spPr/>
    </dgm:pt>
    <dgm:pt modelId="{15E30586-374F-42C0-9DB5-5198BC3F487E}" type="pres">
      <dgm:prSet presAssocID="{9366DB07-AA5F-4A2E-A5FC-05E250042CBD}" presName="parentNode" presStyleLbl="node1" presStyleIdx="2" presStyleCnt="4" custScaleX="166358" custScaleY="110380" custLinFactX="-54439" custLinFactY="47170" custLinFactNeighborX="-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E96F9-401E-49C6-8ADF-B4D869746318}" type="pres">
      <dgm:prSet presAssocID="{9366DB07-AA5F-4A2E-A5FC-05E250042CBD}" presName="childNode" presStyleLbl="revTx" presStyleIdx="0" presStyleCnt="0">
        <dgm:presLayoutVars>
          <dgm:bulletEnabled val="1"/>
        </dgm:presLayoutVars>
      </dgm:prSet>
      <dgm:spPr/>
    </dgm:pt>
    <dgm:pt modelId="{2F11907D-2C7F-400E-A6DC-4985132034F8}" type="pres">
      <dgm:prSet presAssocID="{1D6C525D-3B26-4E35-A602-29538E7491A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4766DDCB-8689-4031-BD6E-303B76DCA183}" type="pres">
      <dgm:prSet presAssocID="{3FB2ECCC-64B0-4329-9520-328F2A0A2A50}" presName="node" presStyleCnt="0"/>
      <dgm:spPr/>
    </dgm:pt>
    <dgm:pt modelId="{7F1DB857-890D-4505-A418-FA9A72C096F7}" type="pres">
      <dgm:prSet presAssocID="{3FB2ECCC-64B0-4329-9520-328F2A0A2A50}" presName="parentNode" presStyleLbl="node1" presStyleIdx="3" presStyleCnt="4" custScaleX="171966" custScaleY="107855" custLinFactX="23576" custLinFactNeighborX="100000" custLinFactNeighborY="16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9837A-7CD1-4D86-8CCA-5CD90215C430}" type="pres">
      <dgm:prSet presAssocID="{3FB2ECCC-64B0-4329-9520-328F2A0A2A5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38023DE-56C9-423E-9F4A-33674B8CD79E}" type="presOf" srcId="{3FEDD27C-C8AA-4B73-B9D3-F4C1B0DCD793}" destId="{1A044A10-C9A6-42EB-B429-8CBEC2A88876}" srcOrd="0" destOrd="0" presId="urn:microsoft.com/office/officeart/2005/8/layout/radial2"/>
    <dgm:cxn modelId="{19F926CA-489E-4656-AF8E-D643FCD7A473}" srcId="{15155301-C617-4E54-8209-8616B2337021}" destId="{3FEDD27C-C8AA-4B73-B9D3-F4C1B0DCD793}" srcOrd="0" destOrd="0" parTransId="{7733F553-8D84-4FFE-A54B-20724B68E415}" sibTransId="{DF7AB78E-7F48-43F0-943E-E54E41C57431}"/>
    <dgm:cxn modelId="{3FA4A6DD-29D0-4623-B7A6-D7EDC35E75F9}" type="presOf" srcId="{CBBFAF0B-E311-47F9-8F84-7B31FA04D0CD}" destId="{C9B87E38-4F9E-4D68-8E1E-769BBF6ADF7B}" srcOrd="0" destOrd="0" presId="urn:microsoft.com/office/officeart/2005/8/layout/radial2"/>
    <dgm:cxn modelId="{02CF1A8F-2208-4EF3-8E36-5096FE35CB1F}" type="presOf" srcId="{9366DB07-AA5F-4A2E-A5FC-05E250042CBD}" destId="{15E30586-374F-42C0-9DB5-5198BC3F487E}" srcOrd="0" destOrd="0" presId="urn:microsoft.com/office/officeart/2005/8/layout/radial2"/>
    <dgm:cxn modelId="{0A3F9CD9-9A60-4326-9FCC-DAC96907EB80}" srcId="{15155301-C617-4E54-8209-8616B2337021}" destId="{3FB2ECCC-64B0-4329-9520-328F2A0A2A50}" srcOrd="2" destOrd="0" parTransId="{1D6C525D-3B26-4E35-A602-29538E7491A6}" sibTransId="{30797C67-F7CB-4810-ABF7-6BE3C494907C}"/>
    <dgm:cxn modelId="{6B1084DB-B0EA-41DF-B189-9AAE3A94F615}" srcId="{15155301-C617-4E54-8209-8616B2337021}" destId="{9366DB07-AA5F-4A2E-A5FC-05E250042CBD}" srcOrd="1" destOrd="0" parTransId="{CBBFAF0B-E311-47F9-8F84-7B31FA04D0CD}" sibTransId="{347A3AD6-BD75-48F3-8571-4C85C06BF9C6}"/>
    <dgm:cxn modelId="{E615A567-0678-476E-8183-5A3A62434CA2}" type="presOf" srcId="{3FB2ECCC-64B0-4329-9520-328F2A0A2A50}" destId="{7F1DB857-890D-4505-A418-FA9A72C096F7}" srcOrd="0" destOrd="0" presId="urn:microsoft.com/office/officeart/2005/8/layout/radial2"/>
    <dgm:cxn modelId="{D74793AB-C68C-4790-A2BF-FB1158BF1509}" type="presOf" srcId="{15155301-C617-4E54-8209-8616B2337021}" destId="{C88271E0-2D82-4ABE-AFC9-FC0946E2F898}" srcOrd="0" destOrd="0" presId="urn:microsoft.com/office/officeart/2005/8/layout/radial2"/>
    <dgm:cxn modelId="{00979A44-2FB1-4BB3-AD7D-48D6C5A620D0}" type="presOf" srcId="{1D6C525D-3B26-4E35-A602-29538E7491A6}" destId="{2F11907D-2C7F-400E-A6DC-4985132034F8}" srcOrd="0" destOrd="0" presId="urn:microsoft.com/office/officeart/2005/8/layout/radial2"/>
    <dgm:cxn modelId="{D6A217FE-00AB-475F-A1B8-3459FC7C79ED}" type="presOf" srcId="{7733F553-8D84-4FFE-A54B-20724B68E415}" destId="{A54A866D-28B5-4B44-862C-13E3D4A5C095}" srcOrd="0" destOrd="0" presId="urn:microsoft.com/office/officeart/2005/8/layout/radial2"/>
    <dgm:cxn modelId="{74775BD4-223F-4FD7-8663-919D24C63D73}" type="presParOf" srcId="{C88271E0-2D82-4ABE-AFC9-FC0946E2F898}" destId="{8D5F659B-9E58-4582-BAD8-CBF21AB320B8}" srcOrd="0" destOrd="0" presId="urn:microsoft.com/office/officeart/2005/8/layout/radial2"/>
    <dgm:cxn modelId="{CF225EE0-8D69-4AC1-BEBE-EB0F2ABDD16C}" type="presParOf" srcId="{8D5F659B-9E58-4582-BAD8-CBF21AB320B8}" destId="{0F9A211C-60B0-41FF-91F3-B3A65737CD94}" srcOrd="0" destOrd="0" presId="urn:microsoft.com/office/officeart/2005/8/layout/radial2"/>
    <dgm:cxn modelId="{428A06F6-9A69-4E64-94AE-9C3924DC748C}" type="presParOf" srcId="{0F9A211C-60B0-41FF-91F3-B3A65737CD94}" destId="{CE0C1DAD-0FD7-4A6D-88A4-90813A55B62E}" srcOrd="0" destOrd="0" presId="urn:microsoft.com/office/officeart/2005/8/layout/radial2"/>
    <dgm:cxn modelId="{3B20E1CF-100C-4A22-9838-63D73C64FD42}" type="presParOf" srcId="{0F9A211C-60B0-41FF-91F3-B3A65737CD94}" destId="{959BE8BA-03FA-4FE0-B43A-05371F304A08}" srcOrd="1" destOrd="0" presId="urn:microsoft.com/office/officeart/2005/8/layout/radial2"/>
    <dgm:cxn modelId="{556711F4-02D2-4481-8DF7-042874DBA59F}" type="presParOf" srcId="{8D5F659B-9E58-4582-BAD8-CBF21AB320B8}" destId="{A54A866D-28B5-4B44-862C-13E3D4A5C095}" srcOrd="1" destOrd="0" presId="urn:microsoft.com/office/officeart/2005/8/layout/radial2"/>
    <dgm:cxn modelId="{9B2D8DD6-F967-47D2-8FCB-0E9EB871165D}" type="presParOf" srcId="{8D5F659B-9E58-4582-BAD8-CBF21AB320B8}" destId="{F8E00C11-2043-4BD2-99B0-C513544F048A}" srcOrd="2" destOrd="0" presId="urn:microsoft.com/office/officeart/2005/8/layout/radial2"/>
    <dgm:cxn modelId="{654E8CD2-AF3E-48DF-8A8F-41BAAC2728F6}" type="presParOf" srcId="{F8E00C11-2043-4BD2-99B0-C513544F048A}" destId="{1A044A10-C9A6-42EB-B429-8CBEC2A88876}" srcOrd="0" destOrd="0" presId="urn:microsoft.com/office/officeart/2005/8/layout/radial2"/>
    <dgm:cxn modelId="{F662E01A-23DC-4490-A987-FE23C606FB1A}" type="presParOf" srcId="{F8E00C11-2043-4BD2-99B0-C513544F048A}" destId="{66814C5C-7DA9-436C-9522-BADFC6BCB4D3}" srcOrd="1" destOrd="0" presId="urn:microsoft.com/office/officeart/2005/8/layout/radial2"/>
    <dgm:cxn modelId="{898498FC-AE96-45CD-9161-9392CB5C7C7A}" type="presParOf" srcId="{8D5F659B-9E58-4582-BAD8-CBF21AB320B8}" destId="{C9B87E38-4F9E-4D68-8E1E-769BBF6ADF7B}" srcOrd="3" destOrd="0" presId="urn:microsoft.com/office/officeart/2005/8/layout/radial2"/>
    <dgm:cxn modelId="{9F02B1D6-05CA-4364-8679-BCEAA5C05A0D}" type="presParOf" srcId="{8D5F659B-9E58-4582-BAD8-CBF21AB320B8}" destId="{CB73BBD6-7167-4929-8D81-A38BB55004D7}" srcOrd="4" destOrd="0" presId="urn:microsoft.com/office/officeart/2005/8/layout/radial2"/>
    <dgm:cxn modelId="{671EBA2E-9067-4F6B-BD8B-279EB46E5C14}" type="presParOf" srcId="{CB73BBD6-7167-4929-8D81-A38BB55004D7}" destId="{15E30586-374F-42C0-9DB5-5198BC3F487E}" srcOrd="0" destOrd="0" presId="urn:microsoft.com/office/officeart/2005/8/layout/radial2"/>
    <dgm:cxn modelId="{2AC69024-19DD-4ED7-98E3-7A7BF4F49953}" type="presParOf" srcId="{CB73BBD6-7167-4929-8D81-A38BB55004D7}" destId="{865E96F9-401E-49C6-8ADF-B4D869746318}" srcOrd="1" destOrd="0" presId="urn:microsoft.com/office/officeart/2005/8/layout/radial2"/>
    <dgm:cxn modelId="{1C1A539C-66EB-4906-B8CF-EAE750C547B9}" type="presParOf" srcId="{8D5F659B-9E58-4582-BAD8-CBF21AB320B8}" destId="{2F11907D-2C7F-400E-A6DC-4985132034F8}" srcOrd="5" destOrd="0" presId="urn:microsoft.com/office/officeart/2005/8/layout/radial2"/>
    <dgm:cxn modelId="{89625984-A6D6-4495-AFE5-AA042CE663FF}" type="presParOf" srcId="{8D5F659B-9E58-4582-BAD8-CBF21AB320B8}" destId="{4766DDCB-8689-4031-BD6E-303B76DCA183}" srcOrd="6" destOrd="0" presId="urn:microsoft.com/office/officeart/2005/8/layout/radial2"/>
    <dgm:cxn modelId="{59B886AC-7FD9-4EA2-97DB-7F0CCE281261}" type="presParOf" srcId="{4766DDCB-8689-4031-BD6E-303B76DCA183}" destId="{7F1DB857-890D-4505-A418-FA9A72C096F7}" srcOrd="0" destOrd="0" presId="urn:microsoft.com/office/officeart/2005/8/layout/radial2"/>
    <dgm:cxn modelId="{060B51B1-749E-42C1-A1BC-361B497D3A24}" type="presParOf" srcId="{4766DDCB-8689-4031-BD6E-303B76DCA183}" destId="{E869837A-7CD1-4D86-8CCA-5CD90215C43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4295B-F10C-4B16-A2F9-0451FF6D21AF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59798-37B3-4AA7-AFA5-0C441C239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7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Для удобства взаимодействия участников образовательного процесса в системе предусмотрены разделы «Сообщения» и «Форумы» и «Видеоконференции»</a:t>
            </a:r>
          </a:p>
          <a:p>
            <a:endParaRPr lang="ru-RU" dirty="0" smtClean="0"/>
          </a:p>
        </p:txBody>
      </p:sp>
      <p:sp>
        <p:nvSpPr>
          <p:cNvPr id="829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F2E197-C499-4872-BCB5-5BDAEF002D17}" type="slidenum">
              <a:rPr lang="ru-RU" sz="1200"/>
              <a:pPr algn="r"/>
              <a:t>14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233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7AF3E-C7B8-4408-B5F5-97B4A7808DBA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C7AF3E-C7B8-4408-B5F5-97B4A7808DBA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B901CFB-255C-45BF-ABDD-52D6190EC87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v@oblcit.ru" TargetMode="External"/><Relationship Id="rId2" Type="http://schemas.openxmlformats.org/officeDocument/2006/relationships/hyperlink" Target="mailto:asp@oblcit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780108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Требования к апробации курсов дистанционного обучения в РСДО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ГБУ ДПО НСО ОблЦИТ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2018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6"/>
            <a:ext cx="4266848" cy="10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484784"/>
            <a:ext cx="8712968" cy="5266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Это могут </a:t>
            </a:r>
            <a:r>
              <a:rPr lang="ru-RU" b="1" dirty="0"/>
              <a:t>быть: </a:t>
            </a:r>
            <a:endParaRPr lang="ru-RU" b="1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/>
              <a:t>тексты </a:t>
            </a:r>
            <a:r>
              <a:rPr lang="ru-RU" b="1" dirty="0"/>
              <a:t>лекций; </a:t>
            </a:r>
            <a:endParaRPr lang="ru-RU" b="1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/>
              <a:t>карты</a:t>
            </a:r>
            <a:r>
              <a:rPr lang="ru-RU" b="1" dirty="0"/>
              <a:t>, иллюстрации, схемы, диаграммы, формулы; </a:t>
            </a:r>
            <a:endParaRPr lang="ru-RU" b="1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/>
              <a:t>веб-страницы</a:t>
            </a:r>
            <a:r>
              <a:rPr lang="ru-RU" b="1" dirty="0"/>
              <a:t>; </a:t>
            </a:r>
            <a:endParaRPr lang="ru-RU" b="1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/>
              <a:t>аудио </a:t>
            </a:r>
            <a:r>
              <a:rPr lang="ru-RU" b="1" dirty="0"/>
              <a:t>и видео-файлы; </a:t>
            </a:r>
            <a:endParaRPr lang="ru-RU" b="1" dirty="0" smtClean="0"/>
          </a:p>
          <a:p>
            <a: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/>
              <a:t>анимационные </a:t>
            </a:r>
            <a:r>
              <a:rPr lang="ru-RU" b="1" dirty="0"/>
              <a:t>ролики, 3D-модели, в том числе анимированные, ссылки на ресурсы Интернет и т.п. 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Работать </a:t>
            </a:r>
            <a:r>
              <a:rPr lang="ru-RU" sz="2000" b="1" dirty="0"/>
              <a:t>с ресурсами просто – их необходимо освоить в сроки, указанные преподавателем – либо прочитать с экрана, </a:t>
            </a:r>
            <a:r>
              <a:rPr lang="ru-RU" sz="2000" b="1" dirty="0" smtClean="0"/>
              <a:t>просмотреть либо </a:t>
            </a:r>
            <a:r>
              <a:rPr lang="ru-RU" sz="2000" b="1" dirty="0"/>
              <a:t>распечатать, можно сохранить их на свой локальный </a:t>
            </a:r>
            <a:r>
              <a:rPr lang="ru-RU" sz="2000" b="1" dirty="0" smtClean="0"/>
              <a:t>компьютер</a:t>
            </a:r>
            <a:r>
              <a:rPr lang="ru-RU" sz="2000" dirty="0" smtClean="0"/>
              <a:t> </a:t>
            </a:r>
            <a:r>
              <a:rPr lang="ru-RU" dirty="0" smtClean="0"/>
              <a:t>(</a:t>
            </a:r>
            <a:r>
              <a:rPr lang="ru-RU" sz="2000" dirty="0" smtClean="0"/>
              <a:t>должны быть инструкции</a:t>
            </a:r>
            <a:r>
              <a:rPr lang="ru-RU" dirty="0" smtClean="0"/>
              <a:t>).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510" y="240862"/>
            <a:ext cx="9181020" cy="125272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РЕСУРСЫ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дистанционного курса </a:t>
            </a:r>
          </a:p>
        </p:txBody>
      </p:sp>
    </p:spTree>
    <p:extLst>
      <p:ext uri="{BB962C8B-B14F-4D97-AF65-F5344CB8AC3E}">
        <p14:creationId xmlns:p14="http://schemas.microsoft.com/office/powerpoint/2010/main" val="11474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Это интерактивные средства, которыми преподаватель либо проверяет уровень знаний учащихся, либо вовлекает их во взаимодействие как друг с другом, так и с собой. Деятельностные элементы курса включают: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видеоконференции,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форумы,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чаты,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задания,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опросы,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тесты, 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семинары и т.п. 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ru-RU" sz="2000" dirty="0" smtClean="0"/>
              <a:t>Деятельностные элементы могут предполагать как одностороннюю активность слушателей, так и обоюдную: между учащимся  и преподавателем.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Элементы общения, групповой работы следует апробировать с учениками в первую очередь.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ДЕЯТЕЛЬНОСТНЫЕ ЭЛЕМЕНТЫ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дистанционного курса </a:t>
            </a:r>
          </a:p>
        </p:txBody>
      </p:sp>
    </p:spTree>
    <p:extLst>
      <p:ext uri="{BB962C8B-B14F-4D97-AF65-F5344CB8AC3E}">
        <p14:creationId xmlns:p14="http://schemas.microsoft.com/office/powerpoint/2010/main" val="40899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9792" y="1841902"/>
            <a:ext cx="6192688" cy="1440160"/>
          </a:xfrm>
          <a:ln w="38100" cmpd="tri"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Уроки имеют сквозную нумерацию по всему курсу. Таким образом, количество уроков курса совпадает с общим количеством часов в УТП.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Методические рекомендации по оформлению курса в дистанционной оболочке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</a:rPr>
              <a:t>Moodle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2" y="1700808"/>
            <a:ext cx="1809750" cy="180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763397"/>
            <a:ext cx="8784976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/>
                </a:solidFill>
              </a:rPr>
              <a:t>вступительный онлайн </a:t>
            </a:r>
            <a:r>
              <a:rPr lang="ru-RU" sz="2400" dirty="0" smtClean="0">
                <a:solidFill>
                  <a:schemeClr val="tx2"/>
                </a:solidFill>
              </a:rPr>
              <a:t>урок (примерный сценарий).</a:t>
            </a:r>
            <a:endParaRPr lang="ru-RU" sz="2400" dirty="0">
              <a:solidFill>
                <a:schemeClr val="tx2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/>
                </a:solidFill>
              </a:rPr>
              <a:t>новостной форум для публикации преподавателем сообщений об основных событиях курса;</a:t>
            </a:r>
          </a:p>
          <a:p>
            <a:pPr marL="274320" lvl="0" indent="-274320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/>
                </a:solidFill>
              </a:rPr>
              <a:t>список источников информации, используемых в курсе (учебники, другие печатные издания, ссылки на сайты);</a:t>
            </a:r>
          </a:p>
          <a:p>
            <a:pPr marL="274320" indent="-274320"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2"/>
                </a:solidFill>
              </a:rPr>
              <a:t>возможна </a:t>
            </a:r>
            <a:r>
              <a:rPr lang="ru-RU" sz="2400" dirty="0">
                <a:solidFill>
                  <a:schemeClr val="tx2"/>
                </a:solidFill>
              </a:rPr>
              <a:t>публикация глоссария </a:t>
            </a:r>
            <a:r>
              <a:rPr lang="ru-RU" sz="2400" dirty="0" smtClean="0">
                <a:solidFill>
                  <a:schemeClr val="tx2"/>
                </a:solidFill>
              </a:rPr>
              <a:t>курса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301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3" descr="C:\Users\Vincent\Desktop\a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07" y="4077072"/>
            <a:ext cx="2880320" cy="68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3" descr="C:\Users\Vincent\Desktop\a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07" y="2456892"/>
            <a:ext cx="2880320" cy="68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C:\Users\Vincent\Desktop\a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07" y="836712"/>
            <a:ext cx="2880320" cy="68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8062" y="1320104"/>
            <a:ext cx="8018412" cy="1150306"/>
            <a:chOff x="458062" y="1320104"/>
            <a:chExt cx="8018412" cy="1150306"/>
          </a:xfrm>
        </p:grpSpPr>
        <p:sp>
          <p:nvSpPr>
            <p:cNvPr id="2" name="Oval 1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ru-RU" sz="4400" dirty="0" smtClean="0">
                  <a:solidFill>
                    <a:prstClr val="white"/>
                  </a:solidFill>
                </a:rPr>
                <a:t>Теоретический материал</a:t>
              </a:r>
              <a:endParaRPr lang="en-GB" sz="44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8062" y="122289"/>
            <a:ext cx="8018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Описание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модуля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электронного курса</a:t>
            </a:r>
            <a:endParaRPr lang="en-GB" sz="3600" b="1" dirty="0">
              <a:gradFill flip="none" rotWithShape="1">
                <a:gsLst>
                  <a:gs pos="100000">
                    <a:prstClr val="black">
                      <a:lumMod val="50000"/>
                      <a:lumOff val="50000"/>
                      <a:alpha val="24000"/>
                    </a:prstClr>
                  </a:gs>
                  <a:gs pos="0">
                    <a:prstClr val="black">
                      <a:lumMod val="75000"/>
                      <a:lumOff val="25000"/>
                      <a:alpha val="17000"/>
                    </a:prstClr>
                  </a:gs>
                </a:gsLst>
                <a:lin ang="16200000" scaled="1"/>
                <a:tileRect/>
              </a:gradFill>
              <a:effectLst>
                <a:innerShdw blurRad="38100" dist="127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0" name="Freeform 218"/>
          <p:cNvSpPr>
            <a:spLocks/>
          </p:cNvSpPr>
          <p:nvPr/>
        </p:nvSpPr>
        <p:spPr bwMode="auto">
          <a:xfrm>
            <a:off x="442020" y="1320104"/>
            <a:ext cx="8103642" cy="115030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52937" y="2963161"/>
            <a:ext cx="8018412" cy="1150306"/>
            <a:chOff x="458062" y="1320104"/>
            <a:chExt cx="8018412" cy="1150306"/>
          </a:xfrm>
        </p:grpSpPr>
        <p:sp>
          <p:nvSpPr>
            <p:cNvPr id="53" name="Oval 52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ru-RU" sz="4400" dirty="0" smtClean="0">
                  <a:solidFill>
                    <a:prstClr val="white"/>
                  </a:solidFill>
                </a:rPr>
                <a:t>Практические задания</a:t>
              </a:r>
              <a:endParaRPr lang="en-GB" sz="4400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Freeform 218"/>
          <p:cNvSpPr>
            <a:spLocks/>
          </p:cNvSpPr>
          <p:nvPr/>
        </p:nvSpPr>
        <p:spPr bwMode="auto">
          <a:xfrm>
            <a:off x="442020" y="2939466"/>
            <a:ext cx="8103642" cy="115030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58062" y="4581128"/>
            <a:ext cx="8018412" cy="1150306"/>
            <a:chOff x="458062" y="1320104"/>
            <a:chExt cx="8018412" cy="1150306"/>
          </a:xfrm>
        </p:grpSpPr>
        <p:sp>
          <p:nvSpPr>
            <p:cNvPr id="63" name="Oval 62"/>
            <p:cNvSpPr/>
            <p:nvPr/>
          </p:nvSpPr>
          <p:spPr>
            <a:xfrm>
              <a:off x="458062" y="1320104"/>
              <a:ext cx="8018412" cy="1150306"/>
            </a:xfrm>
            <a:prstGeom prst="ellipse">
              <a:avLst/>
            </a:pr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/>
                </a:gs>
              </a:gsLst>
              <a:lin ang="16200000" scaled="1"/>
            </a:gra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5576" y="1390129"/>
              <a:ext cx="7632848" cy="95875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ru-RU" sz="4400" dirty="0" smtClean="0">
                  <a:solidFill>
                    <a:prstClr val="white"/>
                  </a:solidFill>
                </a:rPr>
                <a:t>Контрольные задания</a:t>
              </a:r>
              <a:endParaRPr lang="en-GB" sz="4400" dirty="0">
                <a:solidFill>
                  <a:prstClr val="white"/>
                </a:solidFill>
              </a:endParaRPr>
            </a:p>
          </p:txBody>
        </p:sp>
      </p:grpSp>
      <p:sp>
        <p:nvSpPr>
          <p:cNvPr id="65" name="Freeform 218"/>
          <p:cNvSpPr>
            <a:spLocks/>
          </p:cNvSpPr>
          <p:nvPr/>
        </p:nvSpPr>
        <p:spPr bwMode="auto">
          <a:xfrm>
            <a:off x="442020" y="4581128"/>
            <a:ext cx="8103642" cy="1150306"/>
          </a:xfrm>
          <a:custGeom>
            <a:avLst/>
            <a:gdLst>
              <a:gd name="T0" fmla="*/ 188 w 190"/>
              <a:gd name="T1" fmla="*/ 75 h 192"/>
              <a:gd name="T2" fmla="*/ 183 w 190"/>
              <a:gd name="T3" fmla="*/ 61 h 192"/>
              <a:gd name="T4" fmla="*/ 163 w 190"/>
              <a:gd name="T5" fmla="*/ 32 h 192"/>
              <a:gd name="T6" fmla="*/ 162 w 190"/>
              <a:gd name="T7" fmla="*/ 31 h 192"/>
              <a:gd name="T8" fmla="*/ 155 w 190"/>
              <a:gd name="T9" fmla="*/ 25 h 192"/>
              <a:gd name="T10" fmla="*/ 129 w 190"/>
              <a:gd name="T11" fmla="*/ 10 h 192"/>
              <a:gd name="T12" fmla="*/ 104 w 190"/>
              <a:gd name="T13" fmla="*/ 6 h 192"/>
              <a:gd name="T14" fmla="*/ 111 w 190"/>
              <a:gd name="T15" fmla="*/ 7 h 192"/>
              <a:gd name="T16" fmla="*/ 113 w 190"/>
              <a:gd name="T17" fmla="*/ 8 h 192"/>
              <a:gd name="T18" fmla="*/ 129 w 190"/>
              <a:gd name="T19" fmla="*/ 12 h 192"/>
              <a:gd name="T20" fmla="*/ 164 w 190"/>
              <a:gd name="T21" fmla="*/ 35 h 192"/>
              <a:gd name="T22" fmla="*/ 177 w 190"/>
              <a:gd name="T23" fmla="*/ 53 h 192"/>
              <a:gd name="T24" fmla="*/ 182 w 190"/>
              <a:gd name="T25" fmla="*/ 63 h 192"/>
              <a:gd name="T26" fmla="*/ 157 w 190"/>
              <a:gd name="T27" fmla="*/ 166 h 192"/>
              <a:gd name="T28" fmla="*/ 144 w 190"/>
              <a:gd name="T29" fmla="*/ 175 h 192"/>
              <a:gd name="T30" fmla="*/ 106 w 190"/>
              <a:gd name="T31" fmla="*/ 189 h 192"/>
              <a:gd name="T32" fmla="*/ 56 w 190"/>
              <a:gd name="T33" fmla="*/ 181 h 192"/>
              <a:gd name="T34" fmla="*/ 5 w 190"/>
              <a:gd name="T35" fmla="*/ 119 h 192"/>
              <a:gd name="T36" fmla="*/ 18 w 190"/>
              <a:gd name="T37" fmla="*/ 44 h 192"/>
              <a:gd name="T38" fmla="*/ 74 w 190"/>
              <a:gd name="T39" fmla="*/ 6 h 192"/>
              <a:gd name="T40" fmla="*/ 81 w 190"/>
              <a:gd name="T41" fmla="*/ 5 h 192"/>
              <a:gd name="T42" fmla="*/ 85 w 190"/>
              <a:gd name="T43" fmla="*/ 3 h 192"/>
              <a:gd name="T44" fmla="*/ 87 w 190"/>
              <a:gd name="T45" fmla="*/ 3 h 192"/>
              <a:gd name="T46" fmla="*/ 93 w 190"/>
              <a:gd name="T47" fmla="*/ 4 h 192"/>
              <a:gd name="T48" fmla="*/ 96 w 190"/>
              <a:gd name="T49" fmla="*/ 4 h 192"/>
              <a:gd name="T50" fmla="*/ 95 w 190"/>
              <a:gd name="T51" fmla="*/ 3 h 192"/>
              <a:gd name="T52" fmla="*/ 90 w 190"/>
              <a:gd name="T53" fmla="*/ 1 h 192"/>
              <a:gd name="T54" fmla="*/ 86 w 190"/>
              <a:gd name="T55" fmla="*/ 1 h 192"/>
              <a:gd name="T56" fmla="*/ 84 w 190"/>
              <a:gd name="T57" fmla="*/ 1 h 192"/>
              <a:gd name="T58" fmla="*/ 65 w 190"/>
              <a:gd name="T59" fmla="*/ 7 h 192"/>
              <a:gd name="T60" fmla="*/ 58 w 190"/>
              <a:gd name="T61" fmla="*/ 8 h 192"/>
              <a:gd name="T62" fmla="*/ 47 w 190"/>
              <a:gd name="T63" fmla="*/ 14 h 192"/>
              <a:gd name="T64" fmla="*/ 33 w 190"/>
              <a:gd name="T65" fmla="*/ 23 h 192"/>
              <a:gd name="T66" fmla="*/ 18 w 190"/>
              <a:gd name="T67" fmla="*/ 40 h 192"/>
              <a:gd name="T68" fmla="*/ 13 w 190"/>
              <a:gd name="T69" fmla="*/ 50 h 192"/>
              <a:gd name="T70" fmla="*/ 5 w 190"/>
              <a:gd name="T71" fmla="*/ 66 h 192"/>
              <a:gd name="T72" fmla="*/ 0 w 190"/>
              <a:gd name="T73" fmla="*/ 108 h 192"/>
              <a:gd name="T74" fmla="*/ 3 w 190"/>
              <a:gd name="T75" fmla="*/ 112 h 192"/>
              <a:gd name="T76" fmla="*/ 3 w 190"/>
              <a:gd name="T77" fmla="*/ 119 h 192"/>
              <a:gd name="T78" fmla="*/ 5 w 190"/>
              <a:gd name="T79" fmla="*/ 125 h 192"/>
              <a:gd name="T80" fmla="*/ 5 w 190"/>
              <a:gd name="T81" fmla="*/ 127 h 192"/>
              <a:gd name="T82" fmla="*/ 40 w 190"/>
              <a:gd name="T83" fmla="*/ 174 h 192"/>
              <a:gd name="T84" fmla="*/ 43 w 190"/>
              <a:gd name="T85" fmla="*/ 175 h 192"/>
              <a:gd name="T86" fmla="*/ 56 w 190"/>
              <a:gd name="T87" fmla="*/ 183 h 192"/>
              <a:gd name="T88" fmla="*/ 62 w 190"/>
              <a:gd name="T89" fmla="*/ 185 h 192"/>
              <a:gd name="T90" fmla="*/ 92 w 190"/>
              <a:gd name="T91" fmla="*/ 192 h 192"/>
              <a:gd name="T92" fmla="*/ 118 w 190"/>
              <a:gd name="T93" fmla="*/ 188 h 192"/>
              <a:gd name="T94" fmla="*/ 159 w 190"/>
              <a:gd name="T95" fmla="*/ 166 h 192"/>
              <a:gd name="T96" fmla="*/ 176 w 190"/>
              <a:gd name="T97" fmla="*/ 146 h 192"/>
              <a:gd name="T98" fmla="*/ 177 w 190"/>
              <a:gd name="T99" fmla="*/ 143 h 192"/>
              <a:gd name="T100" fmla="*/ 185 w 190"/>
              <a:gd name="T101" fmla="*/ 125 h 192"/>
              <a:gd name="T102" fmla="*/ 186 w 190"/>
              <a:gd name="T103" fmla="*/ 121 h 192"/>
              <a:gd name="T104" fmla="*/ 189 w 190"/>
              <a:gd name="T105" fmla="*/ 103 h 192"/>
              <a:gd name="T106" fmla="*/ 190 w 190"/>
              <a:gd name="T107" fmla="*/ 91 h 192"/>
              <a:gd name="T108" fmla="*/ 190 w 190"/>
              <a:gd name="T109" fmla="*/ 90 h 192"/>
              <a:gd name="T110" fmla="*/ 187 w 190"/>
              <a:gd name="T111" fmla="*/ 75 h 192"/>
              <a:gd name="connsiteX0" fmla="*/ 9842 w 10000"/>
              <a:gd name="connsiteY0" fmla="*/ 3865 h 9959"/>
              <a:gd name="connsiteX1" fmla="*/ 9895 w 10000"/>
              <a:gd name="connsiteY1" fmla="*/ 3865 h 9959"/>
              <a:gd name="connsiteX2" fmla="*/ 9632 w 10000"/>
              <a:gd name="connsiteY2" fmla="*/ 3136 h 9959"/>
              <a:gd name="connsiteX3" fmla="*/ 9632 w 10000"/>
              <a:gd name="connsiteY3" fmla="*/ 3136 h 9959"/>
              <a:gd name="connsiteX4" fmla="*/ 8579 w 10000"/>
              <a:gd name="connsiteY4" fmla="*/ 1626 h 9959"/>
              <a:gd name="connsiteX5" fmla="*/ 8579 w 10000"/>
              <a:gd name="connsiteY5" fmla="*/ 1626 h 9959"/>
              <a:gd name="connsiteX6" fmla="*/ 8526 w 10000"/>
              <a:gd name="connsiteY6" fmla="*/ 1574 h 9959"/>
              <a:gd name="connsiteX7" fmla="*/ 8526 w 10000"/>
              <a:gd name="connsiteY7" fmla="*/ 1574 h 9959"/>
              <a:gd name="connsiteX8" fmla="*/ 8158 w 10000"/>
              <a:gd name="connsiteY8" fmla="*/ 1261 h 9959"/>
              <a:gd name="connsiteX9" fmla="*/ 8158 w 10000"/>
              <a:gd name="connsiteY9" fmla="*/ 1261 h 9959"/>
              <a:gd name="connsiteX10" fmla="*/ 6789 w 10000"/>
              <a:gd name="connsiteY10" fmla="*/ 532 h 9959"/>
              <a:gd name="connsiteX11" fmla="*/ 6789 w 10000"/>
              <a:gd name="connsiteY11" fmla="*/ 480 h 9959"/>
              <a:gd name="connsiteX12" fmla="*/ 5474 w 10000"/>
              <a:gd name="connsiteY12" fmla="*/ 219 h 9959"/>
              <a:gd name="connsiteX13" fmla="*/ 5474 w 10000"/>
              <a:gd name="connsiteY13" fmla="*/ 272 h 9959"/>
              <a:gd name="connsiteX14" fmla="*/ 5842 w 10000"/>
              <a:gd name="connsiteY14" fmla="*/ 324 h 9959"/>
              <a:gd name="connsiteX15" fmla="*/ 5842 w 10000"/>
              <a:gd name="connsiteY15" fmla="*/ 324 h 9959"/>
              <a:gd name="connsiteX16" fmla="*/ 5947 w 10000"/>
              <a:gd name="connsiteY16" fmla="*/ 324 h 9959"/>
              <a:gd name="connsiteX17" fmla="*/ 5947 w 10000"/>
              <a:gd name="connsiteY17" fmla="*/ 376 h 9959"/>
              <a:gd name="connsiteX18" fmla="*/ 6526 w 10000"/>
              <a:gd name="connsiteY18" fmla="*/ 480 h 9959"/>
              <a:gd name="connsiteX19" fmla="*/ 6789 w 10000"/>
              <a:gd name="connsiteY19" fmla="*/ 584 h 9959"/>
              <a:gd name="connsiteX20" fmla="*/ 6895 w 10000"/>
              <a:gd name="connsiteY20" fmla="*/ 584 h 9959"/>
              <a:gd name="connsiteX21" fmla="*/ 8632 w 10000"/>
              <a:gd name="connsiteY21" fmla="*/ 1782 h 9959"/>
              <a:gd name="connsiteX22" fmla="*/ 9316 w 10000"/>
              <a:gd name="connsiteY22" fmla="*/ 2719 h 9959"/>
              <a:gd name="connsiteX23" fmla="*/ 9316 w 10000"/>
              <a:gd name="connsiteY23" fmla="*/ 2719 h 9959"/>
              <a:gd name="connsiteX24" fmla="*/ 9526 w 10000"/>
              <a:gd name="connsiteY24" fmla="*/ 3136 h 9959"/>
              <a:gd name="connsiteX25" fmla="*/ 9579 w 10000"/>
              <a:gd name="connsiteY25" fmla="*/ 3240 h 9959"/>
              <a:gd name="connsiteX26" fmla="*/ 9789 w 10000"/>
              <a:gd name="connsiteY26" fmla="*/ 6001 h 9959"/>
              <a:gd name="connsiteX27" fmla="*/ 8263 w 10000"/>
              <a:gd name="connsiteY27" fmla="*/ 8605 h 9959"/>
              <a:gd name="connsiteX28" fmla="*/ 8263 w 10000"/>
              <a:gd name="connsiteY28" fmla="*/ 8553 h 9959"/>
              <a:gd name="connsiteX29" fmla="*/ 7579 w 10000"/>
              <a:gd name="connsiteY29" fmla="*/ 9074 h 9959"/>
              <a:gd name="connsiteX30" fmla="*/ 7579 w 10000"/>
              <a:gd name="connsiteY30" fmla="*/ 9074 h 9959"/>
              <a:gd name="connsiteX31" fmla="*/ 5579 w 10000"/>
              <a:gd name="connsiteY31" fmla="*/ 9803 h 9959"/>
              <a:gd name="connsiteX32" fmla="*/ 2947 w 10000"/>
              <a:gd name="connsiteY32" fmla="*/ 9386 h 9959"/>
              <a:gd name="connsiteX33" fmla="*/ 2947 w 10000"/>
              <a:gd name="connsiteY33" fmla="*/ 9386 h 9959"/>
              <a:gd name="connsiteX34" fmla="*/ 1316 w 10000"/>
              <a:gd name="connsiteY34" fmla="*/ 8084 h 9959"/>
              <a:gd name="connsiteX35" fmla="*/ 263 w 10000"/>
              <a:gd name="connsiteY35" fmla="*/ 6157 h 9959"/>
              <a:gd name="connsiteX36" fmla="*/ 105 w 10000"/>
              <a:gd name="connsiteY36" fmla="*/ 4699 h 9959"/>
              <a:gd name="connsiteX37" fmla="*/ 947 w 10000"/>
              <a:gd name="connsiteY37" fmla="*/ 2251 h 9959"/>
              <a:gd name="connsiteX38" fmla="*/ 2737 w 10000"/>
              <a:gd name="connsiteY38" fmla="*/ 636 h 9959"/>
              <a:gd name="connsiteX39" fmla="*/ 3895 w 10000"/>
              <a:gd name="connsiteY39" fmla="*/ 272 h 9959"/>
              <a:gd name="connsiteX40" fmla="*/ 3895 w 10000"/>
              <a:gd name="connsiteY40" fmla="*/ 272 h 9959"/>
              <a:gd name="connsiteX41" fmla="*/ 4263 w 10000"/>
              <a:gd name="connsiteY41" fmla="*/ 219 h 9959"/>
              <a:gd name="connsiteX42" fmla="*/ 4263 w 10000"/>
              <a:gd name="connsiteY42" fmla="*/ 219 h 9959"/>
              <a:gd name="connsiteX43" fmla="*/ 4474 w 10000"/>
              <a:gd name="connsiteY43" fmla="*/ 115 h 9959"/>
              <a:gd name="connsiteX44" fmla="*/ 4526 w 10000"/>
              <a:gd name="connsiteY44" fmla="*/ 115 h 9959"/>
              <a:gd name="connsiteX45" fmla="*/ 4579 w 10000"/>
              <a:gd name="connsiteY45" fmla="*/ 115 h 9959"/>
              <a:gd name="connsiteX46" fmla="*/ 4684 w 10000"/>
              <a:gd name="connsiteY46" fmla="*/ 115 h 9959"/>
              <a:gd name="connsiteX47" fmla="*/ 4895 w 10000"/>
              <a:gd name="connsiteY47" fmla="*/ 167 h 9959"/>
              <a:gd name="connsiteX48" fmla="*/ 4895 w 10000"/>
              <a:gd name="connsiteY48" fmla="*/ 219 h 9959"/>
              <a:gd name="connsiteX49" fmla="*/ 5053 w 10000"/>
              <a:gd name="connsiteY49" fmla="*/ 63 h 9959"/>
              <a:gd name="connsiteX50" fmla="*/ 5000 w 10000"/>
              <a:gd name="connsiteY50" fmla="*/ 115 h 9959"/>
              <a:gd name="connsiteX51" fmla="*/ 4947 w 10000"/>
              <a:gd name="connsiteY51" fmla="*/ 63 h 9959"/>
              <a:gd name="connsiteX52" fmla="*/ 4737 w 10000"/>
              <a:gd name="connsiteY52" fmla="*/ 11 h 9959"/>
              <a:gd name="connsiteX53" fmla="*/ 4737 w 10000"/>
              <a:gd name="connsiteY53" fmla="*/ 11 h 9959"/>
              <a:gd name="connsiteX54" fmla="*/ 4526 w 10000"/>
              <a:gd name="connsiteY54" fmla="*/ 11 h 9959"/>
              <a:gd name="connsiteX55" fmla="*/ 4526 w 10000"/>
              <a:gd name="connsiteY55" fmla="*/ 11 h 9959"/>
              <a:gd name="connsiteX56" fmla="*/ 4421 w 10000"/>
              <a:gd name="connsiteY56" fmla="*/ 11 h 9959"/>
              <a:gd name="connsiteX57" fmla="*/ 3579 w 10000"/>
              <a:gd name="connsiteY57" fmla="*/ 219 h 9959"/>
              <a:gd name="connsiteX58" fmla="*/ 3421 w 10000"/>
              <a:gd name="connsiteY58" fmla="*/ 324 h 9959"/>
              <a:gd name="connsiteX59" fmla="*/ 3053 w 10000"/>
              <a:gd name="connsiteY59" fmla="*/ 376 h 9959"/>
              <a:gd name="connsiteX60" fmla="*/ 3053 w 10000"/>
              <a:gd name="connsiteY60" fmla="*/ 376 h 9959"/>
              <a:gd name="connsiteX61" fmla="*/ 2737 w 10000"/>
              <a:gd name="connsiteY61" fmla="*/ 480 h 9959"/>
              <a:gd name="connsiteX62" fmla="*/ 2474 w 10000"/>
              <a:gd name="connsiteY62" fmla="*/ 688 h 9959"/>
              <a:gd name="connsiteX63" fmla="*/ 2421 w 10000"/>
              <a:gd name="connsiteY63" fmla="*/ 688 h 9959"/>
              <a:gd name="connsiteX64" fmla="*/ 1737 w 10000"/>
              <a:gd name="connsiteY64" fmla="*/ 1157 h 9959"/>
              <a:gd name="connsiteX65" fmla="*/ 1316 w 10000"/>
              <a:gd name="connsiteY65" fmla="*/ 1626 h 9959"/>
              <a:gd name="connsiteX66" fmla="*/ 947 w 10000"/>
              <a:gd name="connsiteY66" fmla="*/ 2042 h 9959"/>
              <a:gd name="connsiteX67" fmla="*/ 947 w 10000"/>
              <a:gd name="connsiteY67" fmla="*/ 1990 h 9959"/>
              <a:gd name="connsiteX68" fmla="*/ 684 w 10000"/>
              <a:gd name="connsiteY68" fmla="*/ 2563 h 9959"/>
              <a:gd name="connsiteX69" fmla="*/ 474 w 10000"/>
              <a:gd name="connsiteY69" fmla="*/ 2772 h 9959"/>
              <a:gd name="connsiteX70" fmla="*/ 263 w 10000"/>
              <a:gd name="connsiteY70" fmla="*/ 3397 h 9959"/>
              <a:gd name="connsiteX71" fmla="*/ 158 w 10000"/>
              <a:gd name="connsiteY71" fmla="*/ 3553 h 9959"/>
              <a:gd name="connsiteX72" fmla="*/ 0 w 10000"/>
              <a:gd name="connsiteY72" fmla="*/ 5584 h 9959"/>
              <a:gd name="connsiteX73" fmla="*/ 0 w 10000"/>
              <a:gd name="connsiteY73" fmla="*/ 5584 h 9959"/>
              <a:gd name="connsiteX74" fmla="*/ 158 w 10000"/>
              <a:gd name="connsiteY74" fmla="*/ 5792 h 9959"/>
              <a:gd name="connsiteX75" fmla="*/ 105 w 10000"/>
              <a:gd name="connsiteY75" fmla="*/ 5792 h 9959"/>
              <a:gd name="connsiteX76" fmla="*/ 158 w 10000"/>
              <a:gd name="connsiteY76" fmla="*/ 6157 h 9959"/>
              <a:gd name="connsiteX77" fmla="*/ 158 w 10000"/>
              <a:gd name="connsiteY77" fmla="*/ 6157 h 9959"/>
              <a:gd name="connsiteX78" fmla="*/ 263 w 10000"/>
              <a:gd name="connsiteY78" fmla="*/ 6469 h 9959"/>
              <a:gd name="connsiteX79" fmla="*/ 263 w 10000"/>
              <a:gd name="connsiteY79" fmla="*/ 6522 h 9959"/>
              <a:gd name="connsiteX80" fmla="*/ 263 w 10000"/>
              <a:gd name="connsiteY80" fmla="*/ 6574 h 9959"/>
              <a:gd name="connsiteX81" fmla="*/ 211 w 10000"/>
              <a:gd name="connsiteY81" fmla="*/ 6522 h 9959"/>
              <a:gd name="connsiteX82" fmla="*/ 2105 w 10000"/>
              <a:gd name="connsiteY82" fmla="*/ 9022 h 9959"/>
              <a:gd name="connsiteX83" fmla="*/ 2053 w 10000"/>
              <a:gd name="connsiteY83" fmla="*/ 8969 h 9959"/>
              <a:gd name="connsiteX84" fmla="*/ 2263 w 10000"/>
              <a:gd name="connsiteY84" fmla="*/ 9074 h 9959"/>
              <a:gd name="connsiteX85" fmla="*/ 2211 w 10000"/>
              <a:gd name="connsiteY85" fmla="*/ 9074 h 9959"/>
              <a:gd name="connsiteX86" fmla="*/ 2947 w 10000"/>
              <a:gd name="connsiteY86" fmla="*/ 9490 h 9959"/>
              <a:gd name="connsiteX87" fmla="*/ 2895 w 10000"/>
              <a:gd name="connsiteY87" fmla="*/ 9490 h 9959"/>
              <a:gd name="connsiteX88" fmla="*/ 3263 w 10000"/>
              <a:gd name="connsiteY88" fmla="*/ 9594 h 9959"/>
              <a:gd name="connsiteX89" fmla="*/ 3263 w 10000"/>
              <a:gd name="connsiteY89" fmla="*/ 9647 h 9959"/>
              <a:gd name="connsiteX90" fmla="*/ 4842 w 10000"/>
              <a:gd name="connsiteY90" fmla="*/ 9959 h 9959"/>
              <a:gd name="connsiteX91" fmla="*/ 6211 w 10000"/>
              <a:gd name="connsiteY91" fmla="*/ 9751 h 9959"/>
              <a:gd name="connsiteX92" fmla="*/ 6211 w 10000"/>
              <a:gd name="connsiteY92" fmla="*/ 9751 h 9959"/>
              <a:gd name="connsiteX93" fmla="*/ 7842 w 10000"/>
              <a:gd name="connsiteY93" fmla="*/ 9022 h 9959"/>
              <a:gd name="connsiteX94" fmla="*/ 8368 w 10000"/>
              <a:gd name="connsiteY94" fmla="*/ 8605 h 9959"/>
              <a:gd name="connsiteX95" fmla="*/ 8368 w 10000"/>
              <a:gd name="connsiteY95" fmla="*/ 8605 h 9959"/>
              <a:gd name="connsiteX96" fmla="*/ 9263 w 10000"/>
              <a:gd name="connsiteY96" fmla="*/ 7563 h 9959"/>
              <a:gd name="connsiteX97" fmla="*/ 9263 w 10000"/>
              <a:gd name="connsiteY97" fmla="*/ 7615 h 9959"/>
              <a:gd name="connsiteX98" fmla="*/ 9316 w 10000"/>
              <a:gd name="connsiteY98" fmla="*/ 7407 h 9959"/>
              <a:gd name="connsiteX99" fmla="*/ 9368 w 10000"/>
              <a:gd name="connsiteY99" fmla="*/ 7355 h 9959"/>
              <a:gd name="connsiteX100" fmla="*/ 9737 w 10000"/>
              <a:gd name="connsiteY100" fmla="*/ 6469 h 9959"/>
              <a:gd name="connsiteX101" fmla="*/ 9737 w 10000"/>
              <a:gd name="connsiteY101" fmla="*/ 6522 h 9959"/>
              <a:gd name="connsiteX102" fmla="*/ 9789 w 10000"/>
              <a:gd name="connsiteY102" fmla="*/ 6261 h 9959"/>
              <a:gd name="connsiteX103" fmla="*/ 9789 w 10000"/>
              <a:gd name="connsiteY103" fmla="*/ 6261 h 9959"/>
              <a:gd name="connsiteX104" fmla="*/ 9947 w 10000"/>
              <a:gd name="connsiteY104" fmla="*/ 5324 h 9959"/>
              <a:gd name="connsiteX105" fmla="*/ 10000 w 10000"/>
              <a:gd name="connsiteY105" fmla="*/ 5376 h 9959"/>
              <a:gd name="connsiteX106" fmla="*/ 10000 w 10000"/>
              <a:gd name="connsiteY106" fmla="*/ 4699 h 9959"/>
              <a:gd name="connsiteX107" fmla="*/ 10000 w 10000"/>
              <a:gd name="connsiteY107" fmla="*/ 4751 h 9959"/>
              <a:gd name="connsiteX108" fmla="*/ 10000 w 10000"/>
              <a:gd name="connsiteY108" fmla="*/ 4647 h 9959"/>
              <a:gd name="connsiteX109" fmla="*/ 10000 w 10000"/>
              <a:gd name="connsiteY109" fmla="*/ 4647 h 9959"/>
              <a:gd name="connsiteX110" fmla="*/ 9842 w 10000"/>
              <a:gd name="connsiteY110" fmla="*/ 3865 h 9959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474 w 10000"/>
              <a:gd name="connsiteY13" fmla="*/ 273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474 w 10000"/>
              <a:gd name="connsiteY12" fmla="*/ 220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5000 w 10000"/>
              <a:gd name="connsiteY49" fmla="*/ 115 h 10000"/>
              <a:gd name="connsiteX50" fmla="*/ 4947 w 10000"/>
              <a:gd name="connsiteY50" fmla="*/ 63 h 10000"/>
              <a:gd name="connsiteX51" fmla="*/ 4737 w 10000"/>
              <a:gd name="connsiteY51" fmla="*/ 11 h 10000"/>
              <a:gd name="connsiteX52" fmla="*/ 4737 w 10000"/>
              <a:gd name="connsiteY52" fmla="*/ 11 h 10000"/>
              <a:gd name="connsiteX53" fmla="*/ 4526 w 10000"/>
              <a:gd name="connsiteY53" fmla="*/ 11 h 10000"/>
              <a:gd name="connsiteX54" fmla="*/ 4526 w 10000"/>
              <a:gd name="connsiteY54" fmla="*/ 11 h 10000"/>
              <a:gd name="connsiteX55" fmla="*/ 4421 w 10000"/>
              <a:gd name="connsiteY55" fmla="*/ 11 h 10000"/>
              <a:gd name="connsiteX56" fmla="*/ 3579 w 10000"/>
              <a:gd name="connsiteY56" fmla="*/ 220 h 10000"/>
              <a:gd name="connsiteX57" fmla="*/ 3421 w 10000"/>
              <a:gd name="connsiteY57" fmla="*/ 325 h 10000"/>
              <a:gd name="connsiteX58" fmla="*/ 3053 w 10000"/>
              <a:gd name="connsiteY58" fmla="*/ 378 h 10000"/>
              <a:gd name="connsiteX59" fmla="*/ 3053 w 10000"/>
              <a:gd name="connsiteY59" fmla="*/ 378 h 10000"/>
              <a:gd name="connsiteX60" fmla="*/ 2737 w 10000"/>
              <a:gd name="connsiteY60" fmla="*/ 482 h 10000"/>
              <a:gd name="connsiteX61" fmla="*/ 2474 w 10000"/>
              <a:gd name="connsiteY61" fmla="*/ 691 h 10000"/>
              <a:gd name="connsiteX62" fmla="*/ 2421 w 10000"/>
              <a:gd name="connsiteY62" fmla="*/ 691 h 10000"/>
              <a:gd name="connsiteX63" fmla="*/ 1737 w 10000"/>
              <a:gd name="connsiteY63" fmla="*/ 1162 h 10000"/>
              <a:gd name="connsiteX64" fmla="*/ 1316 w 10000"/>
              <a:gd name="connsiteY64" fmla="*/ 1633 h 10000"/>
              <a:gd name="connsiteX65" fmla="*/ 947 w 10000"/>
              <a:gd name="connsiteY65" fmla="*/ 2050 h 10000"/>
              <a:gd name="connsiteX66" fmla="*/ 947 w 10000"/>
              <a:gd name="connsiteY66" fmla="*/ 1998 h 10000"/>
              <a:gd name="connsiteX67" fmla="*/ 684 w 10000"/>
              <a:gd name="connsiteY67" fmla="*/ 2574 h 10000"/>
              <a:gd name="connsiteX68" fmla="*/ 474 w 10000"/>
              <a:gd name="connsiteY68" fmla="*/ 2783 h 10000"/>
              <a:gd name="connsiteX69" fmla="*/ 263 w 10000"/>
              <a:gd name="connsiteY69" fmla="*/ 3411 h 10000"/>
              <a:gd name="connsiteX70" fmla="*/ 158 w 10000"/>
              <a:gd name="connsiteY70" fmla="*/ 3568 h 10000"/>
              <a:gd name="connsiteX71" fmla="*/ 0 w 10000"/>
              <a:gd name="connsiteY71" fmla="*/ 5607 h 10000"/>
              <a:gd name="connsiteX72" fmla="*/ 0 w 10000"/>
              <a:gd name="connsiteY72" fmla="*/ 5607 h 10000"/>
              <a:gd name="connsiteX73" fmla="*/ 158 w 10000"/>
              <a:gd name="connsiteY73" fmla="*/ 5816 h 10000"/>
              <a:gd name="connsiteX74" fmla="*/ 105 w 10000"/>
              <a:gd name="connsiteY74" fmla="*/ 5816 h 10000"/>
              <a:gd name="connsiteX75" fmla="*/ 158 w 10000"/>
              <a:gd name="connsiteY75" fmla="*/ 6182 h 10000"/>
              <a:gd name="connsiteX76" fmla="*/ 158 w 10000"/>
              <a:gd name="connsiteY76" fmla="*/ 6182 h 10000"/>
              <a:gd name="connsiteX77" fmla="*/ 263 w 10000"/>
              <a:gd name="connsiteY77" fmla="*/ 6496 h 10000"/>
              <a:gd name="connsiteX78" fmla="*/ 263 w 10000"/>
              <a:gd name="connsiteY78" fmla="*/ 6549 h 10000"/>
              <a:gd name="connsiteX79" fmla="*/ 263 w 10000"/>
              <a:gd name="connsiteY79" fmla="*/ 6601 h 10000"/>
              <a:gd name="connsiteX80" fmla="*/ 211 w 10000"/>
              <a:gd name="connsiteY80" fmla="*/ 6549 h 10000"/>
              <a:gd name="connsiteX81" fmla="*/ 2105 w 10000"/>
              <a:gd name="connsiteY81" fmla="*/ 9059 h 10000"/>
              <a:gd name="connsiteX82" fmla="*/ 2053 w 10000"/>
              <a:gd name="connsiteY82" fmla="*/ 9006 h 10000"/>
              <a:gd name="connsiteX83" fmla="*/ 2263 w 10000"/>
              <a:gd name="connsiteY83" fmla="*/ 9111 h 10000"/>
              <a:gd name="connsiteX84" fmla="*/ 2211 w 10000"/>
              <a:gd name="connsiteY84" fmla="*/ 9111 h 10000"/>
              <a:gd name="connsiteX85" fmla="*/ 2947 w 10000"/>
              <a:gd name="connsiteY85" fmla="*/ 9529 h 10000"/>
              <a:gd name="connsiteX86" fmla="*/ 2895 w 10000"/>
              <a:gd name="connsiteY86" fmla="*/ 9529 h 10000"/>
              <a:gd name="connsiteX87" fmla="*/ 3263 w 10000"/>
              <a:gd name="connsiteY87" fmla="*/ 9633 h 10000"/>
              <a:gd name="connsiteX88" fmla="*/ 3263 w 10000"/>
              <a:gd name="connsiteY88" fmla="*/ 9687 h 10000"/>
              <a:gd name="connsiteX89" fmla="*/ 4842 w 10000"/>
              <a:gd name="connsiteY89" fmla="*/ 10000 h 10000"/>
              <a:gd name="connsiteX90" fmla="*/ 6211 w 10000"/>
              <a:gd name="connsiteY90" fmla="*/ 9791 h 10000"/>
              <a:gd name="connsiteX91" fmla="*/ 6211 w 10000"/>
              <a:gd name="connsiteY91" fmla="*/ 9791 h 10000"/>
              <a:gd name="connsiteX92" fmla="*/ 7842 w 10000"/>
              <a:gd name="connsiteY92" fmla="*/ 9059 h 10000"/>
              <a:gd name="connsiteX93" fmla="*/ 8368 w 10000"/>
              <a:gd name="connsiteY93" fmla="*/ 8640 h 10000"/>
              <a:gd name="connsiteX94" fmla="*/ 8368 w 10000"/>
              <a:gd name="connsiteY94" fmla="*/ 8640 h 10000"/>
              <a:gd name="connsiteX95" fmla="*/ 9263 w 10000"/>
              <a:gd name="connsiteY95" fmla="*/ 7594 h 10000"/>
              <a:gd name="connsiteX96" fmla="*/ 9263 w 10000"/>
              <a:gd name="connsiteY96" fmla="*/ 7646 h 10000"/>
              <a:gd name="connsiteX97" fmla="*/ 9316 w 10000"/>
              <a:gd name="connsiteY97" fmla="*/ 7437 h 10000"/>
              <a:gd name="connsiteX98" fmla="*/ 9368 w 10000"/>
              <a:gd name="connsiteY98" fmla="*/ 7385 h 10000"/>
              <a:gd name="connsiteX99" fmla="*/ 9737 w 10000"/>
              <a:gd name="connsiteY99" fmla="*/ 6496 h 10000"/>
              <a:gd name="connsiteX100" fmla="*/ 9737 w 10000"/>
              <a:gd name="connsiteY100" fmla="*/ 6549 h 10000"/>
              <a:gd name="connsiteX101" fmla="*/ 9789 w 10000"/>
              <a:gd name="connsiteY101" fmla="*/ 6287 h 10000"/>
              <a:gd name="connsiteX102" fmla="*/ 9789 w 10000"/>
              <a:gd name="connsiteY102" fmla="*/ 6287 h 10000"/>
              <a:gd name="connsiteX103" fmla="*/ 9947 w 10000"/>
              <a:gd name="connsiteY103" fmla="*/ 5346 h 10000"/>
              <a:gd name="connsiteX104" fmla="*/ 10000 w 10000"/>
              <a:gd name="connsiteY104" fmla="*/ 5398 h 10000"/>
              <a:gd name="connsiteX105" fmla="*/ 10000 w 10000"/>
              <a:gd name="connsiteY105" fmla="*/ 4718 h 10000"/>
              <a:gd name="connsiteX106" fmla="*/ 10000 w 10000"/>
              <a:gd name="connsiteY106" fmla="*/ 4771 h 10000"/>
              <a:gd name="connsiteX107" fmla="*/ 10000 w 10000"/>
              <a:gd name="connsiteY107" fmla="*/ 4666 h 10000"/>
              <a:gd name="connsiteX108" fmla="*/ 10000 w 10000"/>
              <a:gd name="connsiteY108" fmla="*/ 4666 h 10000"/>
              <a:gd name="connsiteX109" fmla="*/ 9842 w 10000"/>
              <a:gd name="connsiteY109" fmla="*/ 3881 h 10000"/>
              <a:gd name="connsiteX0" fmla="*/ 9842 w 10000"/>
              <a:gd name="connsiteY0" fmla="*/ 3881 h 10000"/>
              <a:gd name="connsiteX1" fmla="*/ 9895 w 10000"/>
              <a:gd name="connsiteY1" fmla="*/ 3881 h 10000"/>
              <a:gd name="connsiteX2" fmla="*/ 9632 w 10000"/>
              <a:gd name="connsiteY2" fmla="*/ 3149 h 10000"/>
              <a:gd name="connsiteX3" fmla="*/ 9632 w 10000"/>
              <a:gd name="connsiteY3" fmla="*/ 3149 h 10000"/>
              <a:gd name="connsiteX4" fmla="*/ 8579 w 10000"/>
              <a:gd name="connsiteY4" fmla="*/ 1633 h 10000"/>
              <a:gd name="connsiteX5" fmla="*/ 8579 w 10000"/>
              <a:gd name="connsiteY5" fmla="*/ 1633 h 10000"/>
              <a:gd name="connsiteX6" fmla="*/ 8526 w 10000"/>
              <a:gd name="connsiteY6" fmla="*/ 1580 h 10000"/>
              <a:gd name="connsiteX7" fmla="*/ 8526 w 10000"/>
              <a:gd name="connsiteY7" fmla="*/ 1580 h 10000"/>
              <a:gd name="connsiteX8" fmla="*/ 8158 w 10000"/>
              <a:gd name="connsiteY8" fmla="*/ 1266 h 10000"/>
              <a:gd name="connsiteX9" fmla="*/ 8158 w 10000"/>
              <a:gd name="connsiteY9" fmla="*/ 1266 h 10000"/>
              <a:gd name="connsiteX10" fmla="*/ 6789 w 10000"/>
              <a:gd name="connsiteY10" fmla="*/ 534 h 10000"/>
              <a:gd name="connsiteX11" fmla="*/ 6789 w 10000"/>
              <a:gd name="connsiteY11" fmla="*/ 482 h 10000"/>
              <a:gd name="connsiteX12" fmla="*/ 5359 w 10000"/>
              <a:gd name="connsiteY12" fmla="*/ 158 h 10000"/>
              <a:gd name="connsiteX13" fmla="*/ 5377 w 10000"/>
              <a:gd name="connsiteY13" fmla="*/ 314 h 10000"/>
              <a:gd name="connsiteX14" fmla="*/ 5842 w 10000"/>
              <a:gd name="connsiteY14" fmla="*/ 325 h 10000"/>
              <a:gd name="connsiteX15" fmla="*/ 5842 w 10000"/>
              <a:gd name="connsiteY15" fmla="*/ 325 h 10000"/>
              <a:gd name="connsiteX16" fmla="*/ 5947 w 10000"/>
              <a:gd name="connsiteY16" fmla="*/ 325 h 10000"/>
              <a:gd name="connsiteX17" fmla="*/ 5947 w 10000"/>
              <a:gd name="connsiteY17" fmla="*/ 378 h 10000"/>
              <a:gd name="connsiteX18" fmla="*/ 6526 w 10000"/>
              <a:gd name="connsiteY18" fmla="*/ 482 h 10000"/>
              <a:gd name="connsiteX19" fmla="*/ 6789 w 10000"/>
              <a:gd name="connsiteY19" fmla="*/ 586 h 10000"/>
              <a:gd name="connsiteX20" fmla="*/ 6895 w 10000"/>
              <a:gd name="connsiteY20" fmla="*/ 586 h 10000"/>
              <a:gd name="connsiteX21" fmla="*/ 8632 w 10000"/>
              <a:gd name="connsiteY21" fmla="*/ 1789 h 10000"/>
              <a:gd name="connsiteX22" fmla="*/ 9316 w 10000"/>
              <a:gd name="connsiteY22" fmla="*/ 2730 h 10000"/>
              <a:gd name="connsiteX23" fmla="*/ 9316 w 10000"/>
              <a:gd name="connsiteY23" fmla="*/ 2730 h 10000"/>
              <a:gd name="connsiteX24" fmla="*/ 9526 w 10000"/>
              <a:gd name="connsiteY24" fmla="*/ 3149 h 10000"/>
              <a:gd name="connsiteX25" fmla="*/ 9579 w 10000"/>
              <a:gd name="connsiteY25" fmla="*/ 3253 h 10000"/>
              <a:gd name="connsiteX26" fmla="*/ 9789 w 10000"/>
              <a:gd name="connsiteY26" fmla="*/ 6026 h 10000"/>
              <a:gd name="connsiteX27" fmla="*/ 8263 w 10000"/>
              <a:gd name="connsiteY27" fmla="*/ 8640 h 10000"/>
              <a:gd name="connsiteX28" fmla="*/ 8263 w 10000"/>
              <a:gd name="connsiteY28" fmla="*/ 8588 h 10000"/>
              <a:gd name="connsiteX29" fmla="*/ 7579 w 10000"/>
              <a:gd name="connsiteY29" fmla="*/ 9111 h 10000"/>
              <a:gd name="connsiteX30" fmla="*/ 7579 w 10000"/>
              <a:gd name="connsiteY30" fmla="*/ 9111 h 10000"/>
              <a:gd name="connsiteX31" fmla="*/ 5579 w 10000"/>
              <a:gd name="connsiteY31" fmla="*/ 9843 h 10000"/>
              <a:gd name="connsiteX32" fmla="*/ 2947 w 10000"/>
              <a:gd name="connsiteY32" fmla="*/ 9425 h 10000"/>
              <a:gd name="connsiteX33" fmla="*/ 2947 w 10000"/>
              <a:gd name="connsiteY33" fmla="*/ 9425 h 10000"/>
              <a:gd name="connsiteX34" fmla="*/ 1316 w 10000"/>
              <a:gd name="connsiteY34" fmla="*/ 8117 h 10000"/>
              <a:gd name="connsiteX35" fmla="*/ 263 w 10000"/>
              <a:gd name="connsiteY35" fmla="*/ 6182 h 10000"/>
              <a:gd name="connsiteX36" fmla="*/ 105 w 10000"/>
              <a:gd name="connsiteY36" fmla="*/ 4718 h 10000"/>
              <a:gd name="connsiteX37" fmla="*/ 947 w 10000"/>
              <a:gd name="connsiteY37" fmla="*/ 2260 h 10000"/>
              <a:gd name="connsiteX38" fmla="*/ 2737 w 10000"/>
              <a:gd name="connsiteY38" fmla="*/ 639 h 10000"/>
              <a:gd name="connsiteX39" fmla="*/ 3895 w 10000"/>
              <a:gd name="connsiteY39" fmla="*/ 273 h 10000"/>
              <a:gd name="connsiteX40" fmla="*/ 3895 w 10000"/>
              <a:gd name="connsiteY40" fmla="*/ 273 h 10000"/>
              <a:gd name="connsiteX41" fmla="*/ 4263 w 10000"/>
              <a:gd name="connsiteY41" fmla="*/ 220 h 10000"/>
              <a:gd name="connsiteX42" fmla="*/ 4263 w 10000"/>
              <a:gd name="connsiteY42" fmla="*/ 220 h 10000"/>
              <a:gd name="connsiteX43" fmla="*/ 4474 w 10000"/>
              <a:gd name="connsiteY43" fmla="*/ 115 h 10000"/>
              <a:gd name="connsiteX44" fmla="*/ 4526 w 10000"/>
              <a:gd name="connsiteY44" fmla="*/ 115 h 10000"/>
              <a:gd name="connsiteX45" fmla="*/ 4579 w 10000"/>
              <a:gd name="connsiteY45" fmla="*/ 115 h 10000"/>
              <a:gd name="connsiteX46" fmla="*/ 4684 w 10000"/>
              <a:gd name="connsiteY46" fmla="*/ 115 h 10000"/>
              <a:gd name="connsiteX47" fmla="*/ 4895 w 10000"/>
              <a:gd name="connsiteY47" fmla="*/ 168 h 10000"/>
              <a:gd name="connsiteX48" fmla="*/ 4895 w 10000"/>
              <a:gd name="connsiteY48" fmla="*/ 220 h 10000"/>
              <a:gd name="connsiteX49" fmla="*/ 4947 w 10000"/>
              <a:gd name="connsiteY49" fmla="*/ 63 h 10000"/>
              <a:gd name="connsiteX50" fmla="*/ 4737 w 10000"/>
              <a:gd name="connsiteY50" fmla="*/ 11 h 10000"/>
              <a:gd name="connsiteX51" fmla="*/ 4737 w 10000"/>
              <a:gd name="connsiteY51" fmla="*/ 11 h 10000"/>
              <a:gd name="connsiteX52" fmla="*/ 4526 w 10000"/>
              <a:gd name="connsiteY52" fmla="*/ 11 h 10000"/>
              <a:gd name="connsiteX53" fmla="*/ 4526 w 10000"/>
              <a:gd name="connsiteY53" fmla="*/ 11 h 10000"/>
              <a:gd name="connsiteX54" fmla="*/ 4421 w 10000"/>
              <a:gd name="connsiteY54" fmla="*/ 11 h 10000"/>
              <a:gd name="connsiteX55" fmla="*/ 3579 w 10000"/>
              <a:gd name="connsiteY55" fmla="*/ 220 h 10000"/>
              <a:gd name="connsiteX56" fmla="*/ 3421 w 10000"/>
              <a:gd name="connsiteY56" fmla="*/ 325 h 10000"/>
              <a:gd name="connsiteX57" fmla="*/ 3053 w 10000"/>
              <a:gd name="connsiteY57" fmla="*/ 378 h 10000"/>
              <a:gd name="connsiteX58" fmla="*/ 3053 w 10000"/>
              <a:gd name="connsiteY58" fmla="*/ 378 h 10000"/>
              <a:gd name="connsiteX59" fmla="*/ 2737 w 10000"/>
              <a:gd name="connsiteY59" fmla="*/ 482 h 10000"/>
              <a:gd name="connsiteX60" fmla="*/ 2474 w 10000"/>
              <a:gd name="connsiteY60" fmla="*/ 691 h 10000"/>
              <a:gd name="connsiteX61" fmla="*/ 2421 w 10000"/>
              <a:gd name="connsiteY61" fmla="*/ 691 h 10000"/>
              <a:gd name="connsiteX62" fmla="*/ 1737 w 10000"/>
              <a:gd name="connsiteY62" fmla="*/ 1162 h 10000"/>
              <a:gd name="connsiteX63" fmla="*/ 1316 w 10000"/>
              <a:gd name="connsiteY63" fmla="*/ 1633 h 10000"/>
              <a:gd name="connsiteX64" fmla="*/ 947 w 10000"/>
              <a:gd name="connsiteY64" fmla="*/ 2050 h 10000"/>
              <a:gd name="connsiteX65" fmla="*/ 947 w 10000"/>
              <a:gd name="connsiteY65" fmla="*/ 1998 h 10000"/>
              <a:gd name="connsiteX66" fmla="*/ 684 w 10000"/>
              <a:gd name="connsiteY66" fmla="*/ 2574 h 10000"/>
              <a:gd name="connsiteX67" fmla="*/ 474 w 10000"/>
              <a:gd name="connsiteY67" fmla="*/ 2783 h 10000"/>
              <a:gd name="connsiteX68" fmla="*/ 263 w 10000"/>
              <a:gd name="connsiteY68" fmla="*/ 3411 h 10000"/>
              <a:gd name="connsiteX69" fmla="*/ 158 w 10000"/>
              <a:gd name="connsiteY69" fmla="*/ 3568 h 10000"/>
              <a:gd name="connsiteX70" fmla="*/ 0 w 10000"/>
              <a:gd name="connsiteY70" fmla="*/ 5607 h 10000"/>
              <a:gd name="connsiteX71" fmla="*/ 0 w 10000"/>
              <a:gd name="connsiteY71" fmla="*/ 5607 h 10000"/>
              <a:gd name="connsiteX72" fmla="*/ 158 w 10000"/>
              <a:gd name="connsiteY72" fmla="*/ 5816 h 10000"/>
              <a:gd name="connsiteX73" fmla="*/ 105 w 10000"/>
              <a:gd name="connsiteY73" fmla="*/ 5816 h 10000"/>
              <a:gd name="connsiteX74" fmla="*/ 158 w 10000"/>
              <a:gd name="connsiteY74" fmla="*/ 6182 h 10000"/>
              <a:gd name="connsiteX75" fmla="*/ 158 w 10000"/>
              <a:gd name="connsiteY75" fmla="*/ 6182 h 10000"/>
              <a:gd name="connsiteX76" fmla="*/ 263 w 10000"/>
              <a:gd name="connsiteY76" fmla="*/ 6496 h 10000"/>
              <a:gd name="connsiteX77" fmla="*/ 263 w 10000"/>
              <a:gd name="connsiteY77" fmla="*/ 6549 h 10000"/>
              <a:gd name="connsiteX78" fmla="*/ 263 w 10000"/>
              <a:gd name="connsiteY78" fmla="*/ 6601 h 10000"/>
              <a:gd name="connsiteX79" fmla="*/ 211 w 10000"/>
              <a:gd name="connsiteY79" fmla="*/ 6549 h 10000"/>
              <a:gd name="connsiteX80" fmla="*/ 2105 w 10000"/>
              <a:gd name="connsiteY80" fmla="*/ 9059 h 10000"/>
              <a:gd name="connsiteX81" fmla="*/ 2053 w 10000"/>
              <a:gd name="connsiteY81" fmla="*/ 9006 h 10000"/>
              <a:gd name="connsiteX82" fmla="*/ 2263 w 10000"/>
              <a:gd name="connsiteY82" fmla="*/ 9111 h 10000"/>
              <a:gd name="connsiteX83" fmla="*/ 2211 w 10000"/>
              <a:gd name="connsiteY83" fmla="*/ 9111 h 10000"/>
              <a:gd name="connsiteX84" fmla="*/ 2947 w 10000"/>
              <a:gd name="connsiteY84" fmla="*/ 9529 h 10000"/>
              <a:gd name="connsiteX85" fmla="*/ 2895 w 10000"/>
              <a:gd name="connsiteY85" fmla="*/ 9529 h 10000"/>
              <a:gd name="connsiteX86" fmla="*/ 3263 w 10000"/>
              <a:gd name="connsiteY86" fmla="*/ 9633 h 10000"/>
              <a:gd name="connsiteX87" fmla="*/ 3263 w 10000"/>
              <a:gd name="connsiteY87" fmla="*/ 9687 h 10000"/>
              <a:gd name="connsiteX88" fmla="*/ 4842 w 10000"/>
              <a:gd name="connsiteY88" fmla="*/ 10000 h 10000"/>
              <a:gd name="connsiteX89" fmla="*/ 6211 w 10000"/>
              <a:gd name="connsiteY89" fmla="*/ 9791 h 10000"/>
              <a:gd name="connsiteX90" fmla="*/ 6211 w 10000"/>
              <a:gd name="connsiteY90" fmla="*/ 9791 h 10000"/>
              <a:gd name="connsiteX91" fmla="*/ 7842 w 10000"/>
              <a:gd name="connsiteY91" fmla="*/ 9059 h 10000"/>
              <a:gd name="connsiteX92" fmla="*/ 8368 w 10000"/>
              <a:gd name="connsiteY92" fmla="*/ 8640 h 10000"/>
              <a:gd name="connsiteX93" fmla="*/ 8368 w 10000"/>
              <a:gd name="connsiteY93" fmla="*/ 8640 h 10000"/>
              <a:gd name="connsiteX94" fmla="*/ 9263 w 10000"/>
              <a:gd name="connsiteY94" fmla="*/ 7594 h 10000"/>
              <a:gd name="connsiteX95" fmla="*/ 9263 w 10000"/>
              <a:gd name="connsiteY95" fmla="*/ 7646 h 10000"/>
              <a:gd name="connsiteX96" fmla="*/ 9316 w 10000"/>
              <a:gd name="connsiteY96" fmla="*/ 7437 h 10000"/>
              <a:gd name="connsiteX97" fmla="*/ 9368 w 10000"/>
              <a:gd name="connsiteY97" fmla="*/ 7385 h 10000"/>
              <a:gd name="connsiteX98" fmla="*/ 9737 w 10000"/>
              <a:gd name="connsiteY98" fmla="*/ 6496 h 10000"/>
              <a:gd name="connsiteX99" fmla="*/ 9737 w 10000"/>
              <a:gd name="connsiteY99" fmla="*/ 6549 h 10000"/>
              <a:gd name="connsiteX100" fmla="*/ 9789 w 10000"/>
              <a:gd name="connsiteY100" fmla="*/ 6287 h 10000"/>
              <a:gd name="connsiteX101" fmla="*/ 9789 w 10000"/>
              <a:gd name="connsiteY101" fmla="*/ 6287 h 10000"/>
              <a:gd name="connsiteX102" fmla="*/ 9947 w 10000"/>
              <a:gd name="connsiteY102" fmla="*/ 5346 h 10000"/>
              <a:gd name="connsiteX103" fmla="*/ 10000 w 10000"/>
              <a:gd name="connsiteY103" fmla="*/ 5398 h 10000"/>
              <a:gd name="connsiteX104" fmla="*/ 10000 w 10000"/>
              <a:gd name="connsiteY104" fmla="*/ 4718 h 10000"/>
              <a:gd name="connsiteX105" fmla="*/ 10000 w 10000"/>
              <a:gd name="connsiteY105" fmla="*/ 4771 h 10000"/>
              <a:gd name="connsiteX106" fmla="*/ 10000 w 10000"/>
              <a:gd name="connsiteY106" fmla="*/ 4666 h 10000"/>
              <a:gd name="connsiteX107" fmla="*/ 10000 w 10000"/>
              <a:gd name="connsiteY107" fmla="*/ 4666 h 10000"/>
              <a:gd name="connsiteX108" fmla="*/ 9842 w 10000"/>
              <a:gd name="connsiteY108" fmla="*/ 38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000" h="10000">
                <a:moveTo>
                  <a:pt x="9842" y="3881"/>
                </a:moveTo>
                <a:lnTo>
                  <a:pt x="9895" y="3881"/>
                </a:lnTo>
                <a:cubicBezTo>
                  <a:pt x="9789" y="3672"/>
                  <a:pt x="9737" y="3358"/>
                  <a:pt x="9632" y="3149"/>
                </a:cubicBezTo>
                <a:lnTo>
                  <a:pt x="9632" y="3149"/>
                </a:lnTo>
                <a:cubicBezTo>
                  <a:pt x="9421" y="2574"/>
                  <a:pt x="9053" y="2050"/>
                  <a:pt x="8579" y="1633"/>
                </a:cubicBezTo>
                <a:lnTo>
                  <a:pt x="8579" y="1633"/>
                </a:lnTo>
                <a:lnTo>
                  <a:pt x="8526" y="1580"/>
                </a:lnTo>
                <a:lnTo>
                  <a:pt x="8526" y="1580"/>
                </a:lnTo>
                <a:cubicBezTo>
                  <a:pt x="8474" y="1423"/>
                  <a:pt x="8211" y="1318"/>
                  <a:pt x="8158" y="1266"/>
                </a:cubicBezTo>
                <a:lnTo>
                  <a:pt x="8158" y="1266"/>
                </a:lnTo>
                <a:cubicBezTo>
                  <a:pt x="7737" y="953"/>
                  <a:pt x="7263" y="691"/>
                  <a:pt x="6789" y="534"/>
                </a:cubicBezTo>
                <a:cubicBezTo>
                  <a:pt x="6737" y="534"/>
                  <a:pt x="6737" y="482"/>
                  <a:pt x="6789" y="482"/>
                </a:cubicBezTo>
                <a:cubicBezTo>
                  <a:pt x="6316" y="430"/>
                  <a:pt x="5780" y="211"/>
                  <a:pt x="5359" y="158"/>
                </a:cubicBezTo>
                <a:cubicBezTo>
                  <a:pt x="5359" y="211"/>
                  <a:pt x="5429" y="314"/>
                  <a:pt x="5377" y="314"/>
                </a:cubicBezTo>
                <a:cubicBezTo>
                  <a:pt x="5482" y="366"/>
                  <a:pt x="5765" y="323"/>
                  <a:pt x="5842" y="325"/>
                </a:cubicBezTo>
                <a:lnTo>
                  <a:pt x="5842" y="325"/>
                </a:lnTo>
                <a:cubicBezTo>
                  <a:pt x="5895" y="378"/>
                  <a:pt x="5842" y="273"/>
                  <a:pt x="5947" y="325"/>
                </a:cubicBezTo>
                <a:cubicBezTo>
                  <a:pt x="6000" y="325"/>
                  <a:pt x="5947" y="325"/>
                  <a:pt x="5947" y="378"/>
                </a:cubicBezTo>
                <a:cubicBezTo>
                  <a:pt x="6158" y="378"/>
                  <a:pt x="6316" y="430"/>
                  <a:pt x="6526" y="482"/>
                </a:cubicBezTo>
                <a:cubicBezTo>
                  <a:pt x="6579" y="534"/>
                  <a:pt x="6737" y="534"/>
                  <a:pt x="6789" y="586"/>
                </a:cubicBezTo>
                <a:cubicBezTo>
                  <a:pt x="6842" y="586"/>
                  <a:pt x="6895" y="639"/>
                  <a:pt x="6895" y="586"/>
                </a:cubicBezTo>
                <a:cubicBezTo>
                  <a:pt x="7526" y="901"/>
                  <a:pt x="8158" y="1266"/>
                  <a:pt x="8632" y="1789"/>
                </a:cubicBezTo>
                <a:cubicBezTo>
                  <a:pt x="8947" y="1998"/>
                  <a:pt x="9105" y="2365"/>
                  <a:pt x="9316" y="2730"/>
                </a:cubicBezTo>
                <a:lnTo>
                  <a:pt x="9316" y="2730"/>
                </a:lnTo>
                <a:cubicBezTo>
                  <a:pt x="9368" y="2836"/>
                  <a:pt x="9474" y="2992"/>
                  <a:pt x="9526" y="3149"/>
                </a:cubicBezTo>
                <a:cubicBezTo>
                  <a:pt x="9544" y="3184"/>
                  <a:pt x="9561" y="3218"/>
                  <a:pt x="9579" y="3253"/>
                </a:cubicBezTo>
                <a:cubicBezTo>
                  <a:pt x="9895" y="4143"/>
                  <a:pt x="10000" y="5084"/>
                  <a:pt x="9789" y="6026"/>
                </a:cubicBezTo>
                <a:cubicBezTo>
                  <a:pt x="9526" y="7071"/>
                  <a:pt x="8947" y="7856"/>
                  <a:pt x="8263" y="8640"/>
                </a:cubicBezTo>
                <a:lnTo>
                  <a:pt x="8263" y="8588"/>
                </a:lnTo>
                <a:cubicBezTo>
                  <a:pt x="8053" y="8797"/>
                  <a:pt x="7789" y="8954"/>
                  <a:pt x="7579" y="9111"/>
                </a:cubicBezTo>
                <a:lnTo>
                  <a:pt x="7579" y="9111"/>
                </a:lnTo>
                <a:cubicBezTo>
                  <a:pt x="7000" y="9529"/>
                  <a:pt x="6211" y="9739"/>
                  <a:pt x="5579" y="9843"/>
                </a:cubicBezTo>
                <a:cubicBezTo>
                  <a:pt x="4737" y="9948"/>
                  <a:pt x="3737" y="9791"/>
                  <a:pt x="2947" y="9425"/>
                </a:cubicBezTo>
                <a:lnTo>
                  <a:pt x="2947" y="9425"/>
                </a:lnTo>
                <a:cubicBezTo>
                  <a:pt x="2263" y="9111"/>
                  <a:pt x="1789" y="8640"/>
                  <a:pt x="1316" y="8117"/>
                </a:cubicBezTo>
                <a:cubicBezTo>
                  <a:pt x="895" y="7542"/>
                  <a:pt x="421" y="6914"/>
                  <a:pt x="263" y="6182"/>
                </a:cubicBezTo>
                <a:cubicBezTo>
                  <a:pt x="211" y="5711"/>
                  <a:pt x="0" y="5136"/>
                  <a:pt x="105" y="4718"/>
                </a:cubicBezTo>
                <a:cubicBezTo>
                  <a:pt x="316" y="3829"/>
                  <a:pt x="526" y="3044"/>
                  <a:pt x="947" y="2260"/>
                </a:cubicBezTo>
                <a:cubicBezTo>
                  <a:pt x="1421" y="1580"/>
                  <a:pt x="2000" y="953"/>
                  <a:pt x="2737" y="639"/>
                </a:cubicBezTo>
                <a:cubicBezTo>
                  <a:pt x="3053" y="430"/>
                  <a:pt x="3474" y="378"/>
                  <a:pt x="3895" y="273"/>
                </a:cubicBezTo>
                <a:lnTo>
                  <a:pt x="3895" y="273"/>
                </a:lnTo>
                <a:cubicBezTo>
                  <a:pt x="4053" y="273"/>
                  <a:pt x="4158" y="115"/>
                  <a:pt x="4263" y="220"/>
                </a:cubicBezTo>
                <a:lnTo>
                  <a:pt x="4263" y="220"/>
                </a:lnTo>
                <a:cubicBezTo>
                  <a:pt x="4368" y="220"/>
                  <a:pt x="4421" y="63"/>
                  <a:pt x="4474" y="115"/>
                </a:cubicBezTo>
                <a:lnTo>
                  <a:pt x="4526" y="115"/>
                </a:lnTo>
                <a:cubicBezTo>
                  <a:pt x="4579" y="63"/>
                  <a:pt x="4526" y="115"/>
                  <a:pt x="4579" y="115"/>
                </a:cubicBezTo>
                <a:cubicBezTo>
                  <a:pt x="4632" y="115"/>
                  <a:pt x="4579" y="63"/>
                  <a:pt x="4684" y="115"/>
                </a:cubicBezTo>
                <a:cubicBezTo>
                  <a:pt x="4684" y="168"/>
                  <a:pt x="4895" y="63"/>
                  <a:pt x="4895" y="168"/>
                </a:cubicBezTo>
                <a:cubicBezTo>
                  <a:pt x="4842" y="168"/>
                  <a:pt x="5000" y="220"/>
                  <a:pt x="4895" y="220"/>
                </a:cubicBezTo>
                <a:cubicBezTo>
                  <a:pt x="4904" y="203"/>
                  <a:pt x="4973" y="98"/>
                  <a:pt x="4947" y="63"/>
                </a:cubicBezTo>
                <a:cubicBezTo>
                  <a:pt x="4842" y="63"/>
                  <a:pt x="4842" y="11"/>
                  <a:pt x="4737" y="11"/>
                </a:cubicBezTo>
                <a:lnTo>
                  <a:pt x="4737" y="11"/>
                </a:lnTo>
                <a:lnTo>
                  <a:pt x="4526" y="11"/>
                </a:lnTo>
                <a:lnTo>
                  <a:pt x="4526" y="11"/>
                </a:lnTo>
                <a:cubicBezTo>
                  <a:pt x="4474" y="-41"/>
                  <a:pt x="4368" y="115"/>
                  <a:pt x="4421" y="11"/>
                </a:cubicBezTo>
                <a:cubicBezTo>
                  <a:pt x="4158" y="63"/>
                  <a:pt x="3842" y="115"/>
                  <a:pt x="3579" y="220"/>
                </a:cubicBezTo>
                <a:cubicBezTo>
                  <a:pt x="3526" y="273"/>
                  <a:pt x="3316" y="273"/>
                  <a:pt x="3421" y="325"/>
                </a:cubicBezTo>
                <a:cubicBezTo>
                  <a:pt x="3316" y="273"/>
                  <a:pt x="3105" y="378"/>
                  <a:pt x="3053" y="378"/>
                </a:cubicBezTo>
                <a:lnTo>
                  <a:pt x="3053" y="378"/>
                </a:lnTo>
                <a:cubicBezTo>
                  <a:pt x="2895" y="378"/>
                  <a:pt x="2895" y="534"/>
                  <a:pt x="2737" y="482"/>
                </a:cubicBezTo>
                <a:cubicBezTo>
                  <a:pt x="2737" y="586"/>
                  <a:pt x="2474" y="586"/>
                  <a:pt x="2474" y="691"/>
                </a:cubicBezTo>
                <a:lnTo>
                  <a:pt x="2421" y="691"/>
                </a:lnTo>
                <a:cubicBezTo>
                  <a:pt x="2211" y="847"/>
                  <a:pt x="1947" y="1005"/>
                  <a:pt x="1737" y="1162"/>
                </a:cubicBezTo>
                <a:cubicBezTo>
                  <a:pt x="1632" y="1318"/>
                  <a:pt x="1368" y="1423"/>
                  <a:pt x="1316" y="1633"/>
                </a:cubicBezTo>
                <a:cubicBezTo>
                  <a:pt x="1211" y="1685"/>
                  <a:pt x="1053" y="1842"/>
                  <a:pt x="947" y="2050"/>
                </a:cubicBezTo>
                <a:lnTo>
                  <a:pt x="947" y="1998"/>
                </a:lnTo>
                <a:cubicBezTo>
                  <a:pt x="842" y="2208"/>
                  <a:pt x="684" y="2417"/>
                  <a:pt x="684" y="2574"/>
                </a:cubicBezTo>
                <a:cubicBezTo>
                  <a:pt x="579" y="2574"/>
                  <a:pt x="526" y="2678"/>
                  <a:pt x="474" y="2783"/>
                </a:cubicBezTo>
                <a:cubicBezTo>
                  <a:pt x="421" y="2888"/>
                  <a:pt x="316" y="3149"/>
                  <a:pt x="263" y="3411"/>
                </a:cubicBezTo>
                <a:cubicBezTo>
                  <a:pt x="211" y="3411"/>
                  <a:pt x="211" y="3568"/>
                  <a:pt x="158" y="3568"/>
                </a:cubicBezTo>
                <a:cubicBezTo>
                  <a:pt x="105" y="4195"/>
                  <a:pt x="0" y="4927"/>
                  <a:pt x="0" y="5607"/>
                </a:cubicBezTo>
                <a:lnTo>
                  <a:pt x="0" y="5607"/>
                </a:lnTo>
                <a:cubicBezTo>
                  <a:pt x="0" y="5659"/>
                  <a:pt x="105" y="5764"/>
                  <a:pt x="158" y="5816"/>
                </a:cubicBezTo>
                <a:lnTo>
                  <a:pt x="105" y="5816"/>
                </a:lnTo>
                <a:cubicBezTo>
                  <a:pt x="158" y="5921"/>
                  <a:pt x="158" y="6078"/>
                  <a:pt x="158" y="6182"/>
                </a:cubicBezTo>
                <a:lnTo>
                  <a:pt x="158" y="6182"/>
                </a:lnTo>
                <a:cubicBezTo>
                  <a:pt x="211" y="6287"/>
                  <a:pt x="158" y="6391"/>
                  <a:pt x="263" y="6496"/>
                </a:cubicBezTo>
                <a:lnTo>
                  <a:pt x="263" y="6549"/>
                </a:lnTo>
                <a:lnTo>
                  <a:pt x="263" y="6601"/>
                </a:lnTo>
                <a:lnTo>
                  <a:pt x="211" y="6549"/>
                </a:lnTo>
                <a:cubicBezTo>
                  <a:pt x="526" y="7542"/>
                  <a:pt x="1263" y="8432"/>
                  <a:pt x="2105" y="9059"/>
                </a:cubicBezTo>
                <a:cubicBezTo>
                  <a:pt x="2088" y="9041"/>
                  <a:pt x="2070" y="9024"/>
                  <a:pt x="2053" y="9006"/>
                </a:cubicBezTo>
                <a:lnTo>
                  <a:pt x="2263" y="9111"/>
                </a:lnTo>
                <a:lnTo>
                  <a:pt x="2211" y="9111"/>
                </a:lnTo>
                <a:cubicBezTo>
                  <a:pt x="2421" y="9320"/>
                  <a:pt x="2684" y="9372"/>
                  <a:pt x="2947" y="9529"/>
                </a:cubicBezTo>
                <a:lnTo>
                  <a:pt x="2895" y="9529"/>
                </a:lnTo>
                <a:cubicBezTo>
                  <a:pt x="3105" y="9581"/>
                  <a:pt x="3158" y="9687"/>
                  <a:pt x="3263" y="9633"/>
                </a:cubicBezTo>
                <a:lnTo>
                  <a:pt x="3263" y="9687"/>
                </a:lnTo>
                <a:cubicBezTo>
                  <a:pt x="3789" y="9843"/>
                  <a:pt x="4316" y="9948"/>
                  <a:pt x="4842" y="10000"/>
                </a:cubicBezTo>
                <a:cubicBezTo>
                  <a:pt x="5263" y="9948"/>
                  <a:pt x="5789" y="9948"/>
                  <a:pt x="6211" y="9791"/>
                </a:cubicBezTo>
                <a:lnTo>
                  <a:pt x="6211" y="9791"/>
                </a:lnTo>
                <a:cubicBezTo>
                  <a:pt x="6737" y="9633"/>
                  <a:pt x="7368" y="9425"/>
                  <a:pt x="7842" y="9059"/>
                </a:cubicBezTo>
                <a:cubicBezTo>
                  <a:pt x="8053" y="8954"/>
                  <a:pt x="8211" y="8797"/>
                  <a:pt x="8368" y="8640"/>
                </a:cubicBezTo>
                <a:lnTo>
                  <a:pt x="8368" y="8640"/>
                </a:lnTo>
                <a:cubicBezTo>
                  <a:pt x="8632" y="8326"/>
                  <a:pt x="9053" y="8065"/>
                  <a:pt x="9263" y="7594"/>
                </a:cubicBezTo>
                <a:lnTo>
                  <a:pt x="9263" y="7646"/>
                </a:lnTo>
                <a:cubicBezTo>
                  <a:pt x="9263" y="7594"/>
                  <a:pt x="9421" y="7437"/>
                  <a:pt x="9316" y="7437"/>
                </a:cubicBezTo>
                <a:lnTo>
                  <a:pt x="9368" y="7385"/>
                </a:lnTo>
                <a:cubicBezTo>
                  <a:pt x="9421" y="7071"/>
                  <a:pt x="9684" y="6914"/>
                  <a:pt x="9737" y="6496"/>
                </a:cubicBezTo>
                <a:lnTo>
                  <a:pt x="9737" y="6549"/>
                </a:lnTo>
                <a:cubicBezTo>
                  <a:pt x="9737" y="6443"/>
                  <a:pt x="9789" y="6339"/>
                  <a:pt x="9789" y="6287"/>
                </a:cubicBezTo>
                <a:lnTo>
                  <a:pt x="9789" y="6287"/>
                </a:lnTo>
                <a:cubicBezTo>
                  <a:pt x="9947" y="6026"/>
                  <a:pt x="9947" y="5659"/>
                  <a:pt x="9947" y="5346"/>
                </a:cubicBezTo>
                <a:cubicBezTo>
                  <a:pt x="9965" y="5363"/>
                  <a:pt x="9982" y="5381"/>
                  <a:pt x="10000" y="5398"/>
                </a:cubicBezTo>
                <a:lnTo>
                  <a:pt x="10000" y="4718"/>
                </a:lnTo>
                <a:lnTo>
                  <a:pt x="10000" y="4771"/>
                </a:lnTo>
                <a:lnTo>
                  <a:pt x="10000" y="4666"/>
                </a:lnTo>
                <a:lnTo>
                  <a:pt x="10000" y="4666"/>
                </a:lnTo>
                <a:cubicBezTo>
                  <a:pt x="10000" y="4352"/>
                  <a:pt x="9947" y="4143"/>
                  <a:pt x="9842" y="3881"/>
                </a:cubicBezTo>
                <a:close/>
              </a:path>
            </a:pathLst>
          </a:custGeom>
          <a:solidFill>
            <a:srgbClr val="000000"/>
          </a:solidFill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80112" y="5832891"/>
            <a:ext cx="3384376" cy="71603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72218" y="5929298"/>
            <a:ext cx="239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Инструкции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14000" decel="4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0.23993 3.7037E-6 0.40104 0.04004 0.40104 0.0824 C 0.40104 0.12245 0.2243 0.16018 -0.01563 0.16018 C -0.26598 0.16018 -0.47257 0.11875 -0.47257 0.0787 C -0.47552 0.00787 -0.10868 0.01389 -0.03108 0.00092 " pathEditMode="relative" rAng="0" ptsTypes="fffff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80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path" presetSubtype="0" accel="14000" decel="4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0.23993 3.7037E-6 0.40104 0.04004 0.40104 0.0824 C 0.40104 0.12245 0.2243 0.16018 -0.01563 0.16018 C -0.26598 0.16018 -0.47257 0.11875 -0.47257 0.0787 C -0.47552 0.00787 -0.10868 0.01389 -0.03108 0.00092 " pathEditMode="relative" rAng="0" ptsTypes="fffff">
                                      <p:cBhvr>
                                        <p:cTn id="31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800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path" presetSubtype="0" accel="14000" decel="4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0.23993 3.7037E-6 0.40104 0.04004 0.40104 0.0824 C 0.40104 0.12245 0.2243 0.16018 -0.01563 0.16018 C -0.26598 0.16018 -0.47257 0.11875 -0.47257 0.0787 C -0.47552 0.00787 -0.10868 0.01389 -0.03108 0.00092 " pathEditMode="relative" rAng="0" ptsTypes="fffff">
                                      <p:cBhvr>
                                        <p:cTn id="51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800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  <p:bldP spid="6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1000108"/>
            <a:ext cx="6146884" cy="40005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77062601"/>
              </p:ext>
            </p:extLst>
          </p:nvPr>
        </p:nvGraphicFramePr>
        <p:xfrm>
          <a:off x="0" y="1071546"/>
          <a:ext cx="650085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84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Система коммуникаций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323528" y="3838583"/>
            <a:ext cx="2714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40267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диск\Работа\oblc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214290"/>
            <a:ext cx="857256" cy="79296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1268760"/>
            <a:ext cx="5543550" cy="3295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385" y="4293096"/>
            <a:ext cx="68103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712">
            <a:off x="351294" y="278331"/>
            <a:ext cx="2952014" cy="31256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793">
            <a:off x="5824809" y="174567"/>
            <a:ext cx="3148013" cy="3333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202">
            <a:off x="6608934" y="1810709"/>
            <a:ext cx="510540" cy="2926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625" flipH="1">
            <a:off x="1809710" y="1825527"/>
            <a:ext cx="510540" cy="2926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712">
            <a:off x="2378249" y="267713"/>
            <a:ext cx="2030452" cy="21498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793">
            <a:off x="4836452" y="823728"/>
            <a:ext cx="1921820" cy="203486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480665" y="3151324"/>
            <a:ext cx="81275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Курс передан в РСДО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04" y="5013176"/>
            <a:ext cx="4266848" cy="10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2776"/>
            <a:ext cx="8200421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ГБУ ДПО НСО ОблЦИТ, ул. Блюхера, 40</a:t>
            </a:r>
            <a:endParaRPr lang="en-US" b="1" dirty="0" smtClean="0"/>
          </a:p>
          <a:p>
            <a:pPr marL="0" indent="0" algn="ctr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ru-RU" sz="2100" b="1" dirty="0" smtClean="0"/>
              <a:t>	</a:t>
            </a:r>
            <a:r>
              <a:rPr lang="ru-RU" sz="2000" b="1" dirty="0" smtClean="0"/>
              <a:t>Павлюченко Александра Сергеевна</a:t>
            </a:r>
          </a:p>
          <a:p>
            <a:pPr marL="0" indent="0">
              <a:buNone/>
            </a:pPr>
            <a:r>
              <a:rPr lang="en-US" sz="2000" b="1" dirty="0" smtClean="0">
                <a:hlinkClick r:id="rId2"/>
              </a:rPr>
              <a:t>asp@oblcit.ru</a:t>
            </a:r>
            <a:r>
              <a:rPr lang="en-US" sz="2000" b="1" dirty="0" smtClean="0"/>
              <a:t> </a:t>
            </a:r>
          </a:p>
          <a:p>
            <a:pPr marL="0" indent="0">
              <a:buNone/>
            </a:pPr>
            <a:r>
              <a:rPr lang="en-US" sz="2000" b="1" dirty="0" smtClean="0"/>
              <a:t>349-5-800-0-13</a:t>
            </a:r>
            <a:r>
              <a:rPr lang="ru-RU" sz="2000" b="1" dirty="0" smtClean="0"/>
              <a:t>2</a:t>
            </a:r>
            <a:r>
              <a:rPr lang="en-US" sz="2000" b="1" dirty="0" smtClean="0"/>
              <a:t>#</a:t>
            </a:r>
          </a:p>
          <a:p>
            <a:pPr marL="0" indent="0">
              <a:buNone/>
            </a:pPr>
            <a:r>
              <a:rPr lang="en-US" sz="2000" b="1" dirty="0" smtClean="0"/>
              <a:t>	</a:t>
            </a:r>
            <a:r>
              <a:rPr lang="ru-RU" sz="2000" b="1" dirty="0" smtClean="0"/>
              <a:t>Азарова Наталья Вадимовна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>
                <a:hlinkClick r:id="rId3"/>
              </a:rPr>
              <a:t>anv@oblcit.ru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349-5-800-0-134#</a:t>
            </a:r>
            <a:endParaRPr lang="ru-RU" sz="2000" b="1" dirty="0"/>
          </a:p>
          <a:p>
            <a:pPr marL="0" indent="0">
              <a:buNone/>
            </a:pPr>
            <a:r>
              <a:rPr lang="ru-RU" sz="1800" dirty="0" smtClean="0"/>
              <a:t>	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Наши контакты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6" y="5759766"/>
            <a:ext cx="3690784" cy="9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4509120"/>
            <a:ext cx="2016224" cy="201622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2924"/>
            <a:ext cx="8424936" cy="6192688"/>
          </a:xfrm>
        </p:spPr>
        <p:txBody>
          <a:bodyPr>
            <a:noAutofit/>
          </a:bodyPr>
          <a:lstStyle/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рамках апробации педагоги: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изучают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содержание апробируемого курса;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проводят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апробацию электронного курса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учениками (не менее 30%)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просмотр без участия учеников (100%)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ведут журнал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апробации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журнал ведется по мере апробации (</a:t>
            </a:r>
            <a:r>
              <a:rPr lang="ru-RU" b="1" dirty="0">
                <a:solidFill>
                  <a:srgbClr val="FF0000"/>
                </a:solidFill>
              </a:rPr>
              <a:t>еженедельно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мониторинг журнала осуществляется на муниципальном уровне</a:t>
            </a:r>
          </a:p>
          <a:p>
            <a:pPr lvl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муниципальный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координатор, школьный координатор образовательного учреждения и педагог-апробатор несут</a:t>
            </a:r>
            <a:r>
              <a:rPr lang="ru-RU" b="1" dirty="0">
                <a:solidFill>
                  <a:srgbClr val="FF0000"/>
                </a:solidFill>
              </a:rPr>
              <a:t> персональную ответственность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за качество анализа курса.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Clr>
                <a:schemeClr val="tx2">
                  <a:lumMod val="75000"/>
                </a:schemeClr>
              </a:buClr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Педагог-апробатор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может обратиться за дополнительной информацией, необходимой для анализа курса, в муниципальные методические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службы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к муниципальному координатору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07288" cy="4046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Направление работ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на этапе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апробации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920880" cy="5616624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комплексное тестирование электронного курса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выявление опечаток, ошибок в содержании и технической реализации курса, а также методах доставки и сопровождения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анализ педагогической и технологической эффективности курса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определение  целесообразности его дальнейшего  использования для обновления содержания и повышения качества образования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определение необходимых условий для дальнейшей реализации апробированного курса в СДШ НСО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Основные задачи на этапе апробации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3861048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60" y="1617743"/>
            <a:ext cx="8435280" cy="4896544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Ц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ель курсов дистанционного обучения – научить самостоятельной работе учащихся при использовании СДО как в очном, так и в обучении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 применением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дистанционных технологий, то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структура учебно-методического материала при построении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электронного курса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должна быть простой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понимании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курсе материалов должно быть достаточно. Отправка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 сторонним источникам должна быть минимальной или должны использоваться как дополнительный материал.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Все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материалы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курса большого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объема должны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содержаться на сайте разработчика, а не в курсе. Для этого следует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направить региональному координатору интернет-ссылки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 указанием урока, названия ресурса и собственно ссылки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 адресу: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asp@odlcit.ru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Специфика дистанционного обучения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12" y="6180993"/>
            <a:ext cx="2592288" cy="66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0" y="1412776"/>
            <a:ext cx="9144000" cy="5301208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Следует не просто ограничиваться изложением учебного материала, а необходимо активно вовлекать обучаемых в учебный процесс, то есть в учебно-методическом комплексе электронных курсов акцент необходимо переносить на практическое применение получаемых знаний, выполнение  тренировочных упражнений и контрольных заданий.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4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4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оличество оцениваемых элементов не должно быть меньше часов, на которые рассчитан электронный курс.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4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4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Должно быть организовано активное общение обучаемых с преподавателем и между собой, используя комментарии к оценкам, чаты и форумы, видеоконференции, семинары.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304064"/>
            <a:ext cx="10513168" cy="1252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Специфика дистанционного обучения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589"/>
            <a:ext cx="6848475" cy="3181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2349671"/>
            <a:ext cx="6381750" cy="1257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3723432"/>
            <a:ext cx="6296025" cy="657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975" y="4360630"/>
            <a:ext cx="6381750" cy="1076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046" y="5276784"/>
            <a:ext cx="6343650" cy="790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43406"/>
            <a:ext cx="6238875" cy="76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7975" y="2463972"/>
            <a:ext cx="6381750" cy="12573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73314"/>
          <a:stretch/>
        </p:blipFill>
        <p:spPr>
          <a:xfrm>
            <a:off x="6732240" y="175030"/>
            <a:ext cx="2340000" cy="22540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775581"/>
            <a:ext cx="34004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Журнал апробации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" y="1772816"/>
            <a:ext cx="916616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447"/>
            <a:ext cx="4266848" cy="10971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6" t="27777" r="33738" b="7954"/>
          <a:stretch/>
        </p:blipFill>
        <p:spPr bwMode="auto">
          <a:xfrm>
            <a:off x="4283968" y="1700808"/>
            <a:ext cx="4654907" cy="470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79801" y="1711795"/>
            <a:ext cx="3848183" cy="49614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 smtClean="0"/>
              <a:t>ЭЛЕКТРОННЫЙ КУРС</a:t>
            </a:r>
            <a:r>
              <a:rPr lang="ru-RU" sz="2800" dirty="0" smtClean="0"/>
              <a:t> </a:t>
            </a:r>
            <a:r>
              <a:rPr lang="ru-RU" sz="2800" dirty="0"/>
              <a:t>– это </a:t>
            </a:r>
            <a:r>
              <a:rPr lang="ru-RU" sz="2800" dirty="0" smtClean="0"/>
              <a:t>структурированный материал по выбранной дисциплине, решающий цели и задачи обучения, представленный как набор </a:t>
            </a:r>
            <a:r>
              <a:rPr lang="ru-RU" sz="2800" dirty="0"/>
              <a:t>тематических </a:t>
            </a:r>
            <a:r>
              <a:rPr lang="ru-RU" sz="2800" dirty="0" smtClean="0"/>
              <a:t>модулей</a:t>
            </a:r>
            <a:r>
              <a:rPr lang="ru-RU" sz="2800" dirty="0"/>
              <a:t>, в которых размещены </a:t>
            </a:r>
            <a:r>
              <a:rPr lang="ru-RU" sz="2800" b="1" dirty="0" smtClean="0"/>
              <a:t>ресурсы  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b="1" dirty="0" err="1"/>
              <a:t>деятельностные</a:t>
            </a:r>
            <a:r>
              <a:rPr lang="ru-RU" sz="2800" b="1" dirty="0"/>
              <a:t> (интерактивные) элементы </a:t>
            </a:r>
            <a:r>
              <a:rPr lang="ru-RU" sz="2800" dirty="0"/>
              <a:t>курса. </a:t>
            </a:r>
          </a:p>
        </p:txBody>
      </p:sp>
    </p:spTree>
    <p:extLst>
      <p:ext uri="{BB962C8B-B14F-4D97-AF65-F5344CB8AC3E}">
        <p14:creationId xmlns:p14="http://schemas.microsoft.com/office/powerpoint/2010/main" val="21719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1916832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Обязательные объекты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в нулевом модуле: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название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курса,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класс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предмет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количество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часов,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УМК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УТП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пояснительная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записка,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инструкции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для учителя,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инструкции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ученика.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Нулевой модуль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8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704</Words>
  <Application>Microsoft Office PowerPoint</Application>
  <PresentationFormat>Экран (4:3)</PresentationFormat>
  <Paragraphs>96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Symbol</vt:lpstr>
      <vt:lpstr>Wingdings</vt:lpstr>
      <vt:lpstr>Волна</vt:lpstr>
      <vt:lpstr>Требования к апробации курсов дистанционного обучения в РСДО</vt:lpstr>
      <vt:lpstr>Направление работ на этапе апробации</vt:lpstr>
      <vt:lpstr>Основные задачи на этапе апробации:</vt:lpstr>
      <vt:lpstr>Специфика дистанционного обучения </vt:lpstr>
      <vt:lpstr>Специфика дистанционного обучения </vt:lpstr>
      <vt:lpstr>Презентация PowerPoint</vt:lpstr>
      <vt:lpstr>Журнал апробации</vt:lpstr>
      <vt:lpstr>Презентация PowerPoint</vt:lpstr>
      <vt:lpstr>Нулевой модуль</vt:lpstr>
      <vt:lpstr>РЕСУРСЫ дистанционного курса </vt:lpstr>
      <vt:lpstr>ДЕЯТЕЛЬНОСТНЫЕ ЭЛЕМЕНТЫ дистанционного курса </vt:lpstr>
      <vt:lpstr>Методические рекомендации по оформлению курса в дистанционной оболочке Moodle</vt:lpstr>
      <vt:lpstr>Презентация PowerPoint</vt:lpstr>
      <vt:lpstr>Система коммуникаций</vt:lpstr>
      <vt:lpstr>Презентация PowerPoint</vt:lpstr>
      <vt:lpstr>Презентация PowerPoint</vt:lpstr>
      <vt:lpstr>Наши 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Павлюченко Александра Сергеевна</cp:lastModifiedBy>
  <cp:revision>71</cp:revision>
  <dcterms:created xsi:type="dcterms:W3CDTF">2015-05-17T17:59:21Z</dcterms:created>
  <dcterms:modified xsi:type="dcterms:W3CDTF">2018-09-10T06:25:15Z</dcterms:modified>
</cp:coreProperties>
</file>