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1" r:id="rId3"/>
    <p:sldId id="308" r:id="rId4"/>
    <p:sldId id="282" r:id="rId5"/>
    <p:sldId id="257" r:id="rId6"/>
    <p:sldId id="299" r:id="rId7"/>
    <p:sldId id="300" r:id="rId8"/>
    <p:sldId id="258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67" r:id="rId20"/>
    <p:sldId id="301" r:id="rId21"/>
    <p:sldId id="302" r:id="rId22"/>
    <p:sldId id="303" r:id="rId23"/>
    <p:sldId id="304" r:id="rId24"/>
    <p:sldId id="305" r:id="rId25"/>
    <p:sldId id="296" r:id="rId26"/>
    <p:sldId id="297" r:id="rId27"/>
    <p:sldId id="298" r:id="rId28"/>
    <p:sldId id="273" r:id="rId29"/>
    <p:sldId id="306" r:id="rId30"/>
    <p:sldId id="307" r:id="rId31"/>
    <p:sldId id="27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5F434-BB89-4C00-B917-C5689880F685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6E042-4970-4AC7-8D9B-F45ACEC5D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10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DE9-5387-4B96-85F4-348C88890D40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6A7E-7917-4BB1-A97E-F72C6744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35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DE9-5387-4B96-85F4-348C88890D40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6A7E-7917-4BB1-A97E-F72C6744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6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DE9-5387-4B96-85F4-348C88890D40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6A7E-7917-4BB1-A97E-F72C6744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06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DE9-5387-4B96-85F4-348C88890D40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6A7E-7917-4BB1-A97E-F72C6744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55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DE9-5387-4B96-85F4-348C88890D40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6A7E-7917-4BB1-A97E-F72C6744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16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DE9-5387-4B96-85F4-348C88890D40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6A7E-7917-4BB1-A97E-F72C6744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6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DE9-5387-4B96-85F4-348C88890D40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6A7E-7917-4BB1-A97E-F72C6744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34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DE9-5387-4B96-85F4-348C88890D40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6A7E-7917-4BB1-A97E-F72C6744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26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DE9-5387-4B96-85F4-348C88890D40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6A7E-7917-4BB1-A97E-F72C6744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2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DE9-5387-4B96-85F4-348C88890D40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6A7E-7917-4BB1-A97E-F72C6744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62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DE9-5387-4B96-85F4-348C88890D40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6A7E-7917-4BB1-A97E-F72C6744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42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1DE9-5387-4B96-85F4-348C88890D40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E6A7E-7917-4BB1-A97E-F72C6744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44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696" y="1042605"/>
            <a:ext cx="10515600" cy="932307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Система дистанционного обучения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379151"/>
            <a:ext cx="11046206" cy="997521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Элемент электронного курса «Задание». </a:t>
            </a:r>
            <a:br>
              <a:rPr lang="ru-RU" sz="2800" b="1" dirty="0" smtClean="0"/>
            </a:br>
            <a:r>
              <a:rPr lang="ru-RU" sz="2800" b="1" dirty="0" smtClean="0"/>
              <a:t>Возможности и особенности. 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52" y="2139504"/>
            <a:ext cx="6092952" cy="15543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053"/>
          <a:stretch/>
        </p:blipFill>
        <p:spPr>
          <a:xfrm>
            <a:off x="7477071" y="4287078"/>
            <a:ext cx="761322" cy="9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339361" y="592015"/>
            <a:ext cx="10345617" cy="6265985"/>
            <a:chOff x="117229" y="0"/>
            <a:chExt cx="11125200" cy="67056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229" y="0"/>
              <a:ext cx="11125200" cy="6705600"/>
            </a:xfrm>
            <a:prstGeom prst="rect">
              <a:avLst/>
            </a:prstGeom>
          </p:spPr>
        </p:pic>
        <p:sp>
          <p:nvSpPr>
            <p:cNvPr id="6" name="Скругленная прямоугольная выноска 5"/>
            <p:cNvSpPr/>
            <p:nvPr/>
          </p:nvSpPr>
          <p:spPr>
            <a:xfrm>
              <a:off x="2892668" y="61546"/>
              <a:ext cx="2277209" cy="694592"/>
            </a:xfrm>
            <a:prstGeom prst="wedgeRoundRectCallout">
              <a:avLst>
                <a:gd name="adj1" fmla="val 10105"/>
                <a:gd name="adj2" fmla="val 9124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rgbClr val="FF0000"/>
                  </a:solidFill>
                </a:rPr>
                <a:t>Учитель может прокомментировать каждый ответ</a:t>
              </a:r>
              <a:endParaRPr lang="ru-RU" sz="1400" dirty="0">
                <a:solidFill>
                  <a:srgbClr val="FF0000"/>
                </a:solidFill>
              </a:endParaRPr>
            </a:p>
          </p:txBody>
        </p:sp>
        <p:sp>
          <p:nvSpPr>
            <p:cNvPr id="7" name="Скругленная прямоугольная выноска 6"/>
            <p:cNvSpPr/>
            <p:nvPr/>
          </p:nvSpPr>
          <p:spPr>
            <a:xfrm>
              <a:off x="7772398" y="1846385"/>
              <a:ext cx="3305910" cy="940777"/>
            </a:xfrm>
            <a:prstGeom prst="wedgeRoundRectCallout">
              <a:avLst>
                <a:gd name="adj1" fmla="val -96737"/>
                <a:gd name="adj2" fmla="val -122340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 smtClean="0">
                  <a:solidFill>
                    <a:srgbClr val="FF0000"/>
                  </a:solidFill>
                </a:rPr>
                <a:t>Учитель может создавать </a:t>
              </a:r>
              <a:r>
                <a:rPr lang="en-US" sz="1200" dirty="0" smtClean="0">
                  <a:solidFill>
                    <a:srgbClr val="FF0000"/>
                  </a:solidFill>
                </a:rPr>
                <a:t>PDF</a:t>
              </a:r>
              <a:r>
                <a:rPr lang="ru-RU" sz="1200" dirty="0" smtClean="0">
                  <a:solidFill>
                    <a:srgbClr val="FF0000"/>
                  </a:solidFill>
                </a:rPr>
                <a:t>-файлы аннотации при комментировании работ. Аннотация делается в браузере и не требует дополнительного программного обеспечения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  <p:sp>
          <p:nvSpPr>
            <p:cNvPr id="8" name="Скругленная прямоугольная выноска 7"/>
            <p:cNvSpPr/>
            <p:nvPr/>
          </p:nvSpPr>
          <p:spPr>
            <a:xfrm>
              <a:off x="5350117" y="61546"/>
              <a:ext cx="2681654" cy="694592"/>
            </a:xfrm>
            <a:prstGeom prst="wedgeRoundRectCallout">
              <a:avLst>
                <a:gd name="adj1" fmla="val 38056"/>
                <a:gd name="adj2" fmla="val 88714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 smtClean="0">
                  <a:solidFill>
                    <a:srgbClr val="FF0000"/>
                  </a:solidFill>
                </a:rPr>
                <a:t>Учитель получит возможность скачать и загрузить ведомость с оценками студентов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  <p:sp>
          <p:nvSpPr>
            <p:cNvPr id="9" name="Скругленная прямоугольная выноска 8"/>
            <p:cNvSpPr/>
            <p:nvPr/>
          </p:nvSpPr>
          <p:spPr>
            <a:xfrm>
              <a:off x="4334606" y="3024554"/>
              <a:ext cx="3305910" cy="782515"/>
            </a:xfrm>
            <a:prstGeom prst="wedgeRoundRectCallout">
              <a:avLst>
                <a:gd name="adj1" fmla="val -45674"/>
                <a:gd name="adj2" fmla="val -227254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 smtClean="0">
                  <a:solidFill>
                    <a:srgbClr val="FF0000"/>
                  </a:solidFill>
                </a:rPr>
                <a:t>При </a:t>
              </a:r>
              <a:r>
                <a:rPr lang="ru-RU" sz="1200" smtClean="0">
                  <a:solidFill>
                    <a:srgbClr val="FF0000"/>
                  </a:solidFill>
                </a:rPr>
                <a:t>включенном параметре во </a:t>
              </a:r>
              <a:r>
                <a:rPr lang="ru-RU" sz="1200" dirty="0" smtClean="0">
                  <a:solidFill>
                    <a:srgbClr val="FF0000"/>
                  </a:solidFill>
                </a:rPr>
                <a:t>время оценивания текст ответа будет скопирован в поле комментария обратной связи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634047" y="0"/>
            <a:ext cx="70118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Редактирование настроек задания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07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81553" y="569151"/>
            <a:ext cx="8713177" cy="6288849"/>
            <a:chOff x="1872761" y="287797"/>
            <a:chExt cx="8985739" cy="640608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2761" y="287797"/>
              <a:ext cx="7839441" cy="6406080"/>
            </a:xfrm>
            <a:prstGeom prst="rect">
              <a:avLst/>
            </a:prstGeom>
          </p:spPr>
        </p:pic>
        <p:sp>
          <p:nvSpPr>
            <p:cNvPr id="3" name="Скругленная прямоугольная выноска 2"/>
            <p:cNvSpPr/>
            <p:nvPr/>
          </p:nvSpPr>
          <p:spPr>
            <a:xfrm>
              <a:off x="5754014" y="402096"/>
              <a:ext cx="5104486" cy="776073"/>
            </a:xfrm>
            <a:prstGeom prst="wedgeRoundRectCallout">
              <a:avLst>
                <a:gd name="adj1" fmla="val -46653"/>
                <a:gd name="adj2" fmla="val 101708"/>
                <a:gd name="adj3" fmla="val 16667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FF0000"/>
                  </a:solidFill>
                </a:rPr>
                <a:t>Если значение «Да», то ученик должен нажать кнопку «Отправить», чтобы завершить редактирование своего ответа. Это Дает возможность ученикам хранить черновики ответов. В противном случае ответ ученика считается окончательным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634047" y="0"/>
            <a:ext cx="70118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Редактирование настроек задания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68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984" y="877400"/>
            <a:ext cx="9011810" cy="58926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56961" y="87923"/>
            <a:ext cx="70118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Редактирование настроек задания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55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97" y="378069"/>
            <a:ext cx="8694772" cy="64183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34047" y="54903"/>
            <a:ext cx="70118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Редактирование настроек задания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05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685" y="663701"/>
            <a:ext cx="7847530" cy="61942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60685" y="48025"/>
            <a:ext cx="70118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Редактирование настроек задания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09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416" y="745960"/>
            <a:ext cx="7596919" cy="60431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0947" y="99629"/>
            <a:ext cx="70118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Редактирование настроек задания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363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392" y="581126"/>
            <a:ext cx="7393598" cy="55859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243" y="911259"/>
            <a:ext cx="3938588" cy="492567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501662" y="3842238"/>
            <a:ext cx="1582615" cy="4835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34047" y="0"/>
            <a:ext cx="70118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Редактирование настроек задания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408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2" y="567130"/>
            <a:ext cx="8685333" cy="61923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34047" y="0"/>
            <a:ext cx="70118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Редактирование настроек задания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558" y="93613"/>
            <a:ext cx="4462097" cy="356967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494692" y="3393831"/>
            <a:ext cx="2242039" cy="3604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5" idx="3"/>
          </p:cNvCxnSpPr>
          <p:nvPr/>
        </p:nvCxnSpPr>
        <p:spPr>
          <a:xfrm flipV="1">
            <a:off x="3736731" y="2787162"/>
            <a:ext cx="2998177" cy="7869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03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169" y="655948"/>
            <a:ext cx="9044354" cy="62020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34047" y="0"/>
            <a:ext cx="70118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Редактирование настроек задания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88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7327" y="1112472"/>
            <a:ext cx="1672465" cy="49231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Ученик </a:t>
            </a:r>
            <a:endParaRPr lang="ru-RU" sz="28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336280" y="1112472"/>
            <a:ext cx="1636776" cy="646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Учитель </a:t>
            </a:r>
            <a:endParaRPr lang="ru-RU" sz="28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53142" y="3246707"/>
            <a:ext cx="0" cy="224332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187014" y="3246707"/>
            <a:ext cx="0" cy="224332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79" y="1648622"/>
            <a:ext cx="5563541" cy="19738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79" y="3871975"/>
            <a:ext cx="5337141" cy="25727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156" y="1648622"/>
            <a:ext cx="5857715" cy="23975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669792" y="-82812"/>
            <a:ext cx="43481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Оценивание задания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12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заданий по типу ответа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792"/>
          <a:stretch/>
        </p:blipFill>
        <p:spPr>
          <a:xfrm>
            <a:off x="4560487" y="3643670"/>
            <a:ext cx="855575" cy="10075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2488" y="1690688"/>
            <a:ext cx="4880631" cy="1429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ответ в виде файла (нескольких файлов)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ответ в виде текста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смешанный вариант ответа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567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3135" y="321555"/>
            <a:ext cx="43481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Оценивание задания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645" y="1850048"/>
            <a:ext cx="93916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6759" y="0"/>
            <a:ext cx="43481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Оценивание задания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084" y="718976"/>
            <a:ext cx="7974623" cy="590493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635369" y="888022"/>
            <a:ext cx="1274885" cy="3165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5328395" y="718976"/>
            <a:ext cx="2013438" cy="2833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870" y="1171369"/>
            <a:ext cx="28098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5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6759" y="0"/>
            <a:ext cx="43481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Оценивание задания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107" y="558409"/>
            <a:ext cx="8243887" cy="610793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3464169" y="2391508"/>
            <a:ext cx="747347" cy="3226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464169" y="1248508"/>
            <a:ext cx="2345897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814295" y="4403716"/>
            <a:ext cx="1610642" cy="9241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19616" y="4078635"/>
            <a:ext cx="265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Фильтр списка учащихся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515" y="5199918"/>
            <a:ext cx="2189285" cy="1383340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 flipH="1">
            <a:off x="6060848" y="2777140"/>
            <a:ext cx="1257299" cy="11824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1986215" y="750207"/>
            <a:ext cx="5331932" cy="20269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18147" y="2636545"/>
            <a:ext cx="416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Действия над выбранными учащимися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906" y="4041766"/>
            <a:ext cx="2258814" cy="84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6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1189" y="0"/>
            <a:ext cx="43193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Быстрое оценивание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60" y="1121084"/>
            <a:ext cx="10652582" cy="2758458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4705165" y="2050743"/>
            <a:ext cx="1020932" cy="13494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31978" y="3400148"/>
            <a:ext cx="3559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Область для выставления оценки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7208668" y="763480"/>
            <a:ext cx="408373" cy="6036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471" y="1484310"/>
            <a:ext cx="2607390" cy="85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6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43025"/>
            <a:ext cx="8839200" cy="41719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30168" y="363984"/>
            <a:ext cx="43193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Быстрое оценивание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162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288073" y="1235685"/>
            <a:ext cx="9334500" cy="3876675"/>
            <a:chOff x="1428750" y="1490662"/>
            <a:chExt cx="9334500" cy="387667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8750" y="1490662"/>
              <a:ext cx="9334500" cy="3876675"/>
            </a:xfrm>
            <a:prstGeom prst="rect">
              <a:avLst/>
            </a:prstGeom>
          </p:spPr>
        </p:pic>
        <p:sp>
          <p:nvSpPr>
            <p:cNvPr id="3" name="Скругленный прямоугольник 2"/>
            <p:cNvSpPr/>
            <p:nvPr/>
          </p:nvSpPr>
          <p:spPr>
            <a:xfrm>
              <a:off x="1547446" y="3947746"/>
              <a:ext cx="7842739" cy="60666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6541478" y="4657541"/>
              <a:ext cx="808892" cy="44199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913135" y="321555"/>
            <a:ext cx="43481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Оценивание задания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99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1204912"/>
            <a:ext cx="9467850" cy="4448175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794132" y="2450672"/>
            <a:ext cx="808892" cy="4419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2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2202"/>
          <a:stretch/>
        </p:blipFill>
        <p:spPr>
          <a:xfrm>
            <a:off x="87191" y="357381"/>
            <a:ext cx="12043567" cy="58236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0390" y="2899854"/>
            <a:ext cx="3488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Область создания </a:t>
            </a:r>
            <a:r>
              <a:rPr lang="en-US" dirty="0" smtClean="0">
                <a:solidFill>
                  <a:srgbClr val="FF0000"/>
                </a:solidFill>
              </a:rPr>
              <a:t>PDF</a:t>
            </a:r>
            <a:r>
              <a:rPr lang="ru-RU" dirty="0" smtClean="0">
                <a:solidFill>
                  <a:srgbClr val="FF0000"/>
                </a:solidFill>
              </a:rPr>
              <a:t>-аннотации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9020908" y="756138"/>
            <a:ext cx="184638" cy="65063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357339" y="1556210"/>
            <a:ext cx="196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Комментарий ученика к своему ответу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43429" y="2335917"/>
            <a:ext cx="2423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Область выставления оценки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>
            <a:stCxn id="7" idx="1"/>
          </p:cNvCxnSpPr>
          <p:nvPr/>
        </p:nvCxnSpPr>
        <p:spPr>
          <a:xfrm flipH="1">
            <a:off x="9475694" y="2489806"/>
            <a:ext cx="267735" cy="651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0089604" y="1779578"/>
            <a:ext cx="26773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313123" y="3501627"/>
            <a:ext cx="2009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Область отзыва учителя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39216" y="5453813"/>
            <a:ext cx="2985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Область для загрузки файла-отзыва на ответ ученика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8700850" y="2752887"/>
            <a:ext cx="824753" cy="717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500701" y="2605580"/>
            <a:ext cx="2400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Просмотр ведомости оценок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51809" y="837395"/>
            <a:ext cx="1960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Ответ ученика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9232965" y="991283"/>
            <a:ext cx="26773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10468" y="527308"/>
            <a:ext cx="196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Просмотр всех ответов на данное задание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22" name="Прямая со стрелкой 21"/>
          <p:cNvCxnSpPr>
            <a:stCxn id="21" idx="1"/>
          </p:cNvCxnSpPr>
          <p:nvPr/>
        </p:nvCxnSpPr>
        <p:spPr>
          <a:xfrm flipH="1" flipV="1">
            <a:off x="868894" y="681197"/>
            <a:ext cx="541574" cy="1077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7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796" y="316357"/>
            <a:ext cx="4161131" cy="512699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Задание с черновиками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21966"/>
          <a:stretch/>
        </p:blipFill>
        <p:spPr>
          <a:xfrm>
            <a:off x="281033" y="968915"/>
            <a:ext cx="5098835" cy="46005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361" y="706971"/>
            <a:ext cx="8524043" cy="4520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980" y="1985931"/>
            <a:ext cx="8410575" cy="30194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9223" y="3884361"/>
            <a:ext cx="905827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0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796" y="316357"/>
            <a:ext cx="4161131" cy="512699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Задание с черновиками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330" y="829056"/>
            <a:ext cx="9705975" cy="5181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35" y="4052332"/>
            <a:ext cx="10858500" cy="1381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36" y="1110646"/>
            <a:ext cx="11983125" cy="455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1162" y="487904"/>
            <a:ext cx="66855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Режим редактирования курса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295400" y="1380337"/>
            <a:ext cx="10723685" cy="4048913"/>
            <a:chOff x="1295400" y="1380337"/>
            <a:chExt cx="10723685" cy="404891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5400" y="1428750"/>
              <a:ext cx="9601200" cy="4000500"/>
            </a:xfrm>
            <a:prstGeom prst="rect">
              <a:avLst/>
            </a:prstGeom>
          </p:spPr>
        </p:pic>
        <p:cxnSp>
          <p:nvCxnSpPr>
            <p:cNvPr id="5" name="Прямая со стрелкой 4"/>
            <p:cNvCxnSpPr/>
            <p:nvPr/>
          </p:nvCxnSpPr>
          <p:spPr>
            <a:xfrm>
              <a:off x="8299938" y="1582615"/>
              <a:ext cx="1767254" cy="3341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183936" y="1380337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Развернуть меню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8563708" y="2382715"/>
              <a:ext cx="1688123" cy="30773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flipH="1" flipV="1">
              <a:off x="10181492" y="2690446"/>
              <a:ext cx="715109" cy="4923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0067192" y="3231228"/>
              <a:ext cx="19518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Перейти в режим редактирования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31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796" y="316357"/>
            <a:ext cx="4161131" cy="512699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Задание с черновиками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2590800"/>
            <a:ext cx="99441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91" y="300732"/>
            <a:ext cx="1747585" cy="640301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Просмотр журнала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3" y="1392223"/>
            <a:ext cx="2971800" cy="45529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983" y="210150"/>
            <a:ext cx="7848600" cy="42005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286" y="1649306"/>
            <a:ext cx="945832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6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260" y="1635368"/>
            <a:ext cx="8551678" cy="29014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19194" y="250512"/>
            <a:ext cx="67998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Вставка нового задания в курс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90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877" y="96008"/>
            <a:ext cx="4167554" cy="64190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5992" y="2091863"/>
            <a:ext cx="43082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Вставка нового задания в курс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96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7926" y="0"/>
            <a:ext cx="94041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Переход в режим редактирования настроек задания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804" y="491175"/>
            <a:ext cx="15103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способ</a:t>
            </a:r>
            <a:endParaRPr lang="ru-RU" sz="28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63" y="1276272"/>
            <a:ext cx="9172115" cy="42761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337" y="691239"/>
            <a:ext cx="8023324" cy="580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6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7926" y="0"/>
            <a:ext cx="94041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Переход в режим редактировани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настроек задания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804" y="491175"/>
            <a:ext cx="15103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способ</a:t>
            </a:r>
            <a:endParaRPr lang="ru-RU" sz="28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376" y="1075950"/>
            <a:ext cx="9485220" cy="541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16" y="633562"/>
            <a:ext cx="10607222" cy="58375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34047" y="0"/>
            <a:ext cx="70118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Редактирование настроек задания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72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94" y="404495"/>
            <a:ext cx="9150960" cy="64535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72501" y="-96716"/>
            <a:ext cx="70118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Редактирование настроек задания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814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252</Words>
  <Application>Microsoft Office PowerPoint</Application>
  <PresentationFormat>Широкоэкранный</PresentationFormat>
  <Paragraphs>55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Тема Office</vt:lpstr>
      <vt:lpstr>Система дистанционного обучения</vt:lpstr>
      <vt:lpstr>Виды заданий по типу ответа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Ученик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с черновиками</vt:lpstr>
      <vt:lpstr>Задание с черновиками</vt:lpstr>
      <vt:lpstr>Задание с черновиками</vt:lpstr>
      <vt:lpstr>Просмотр журнала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Сардана Михайловна Унжакова</dc:creator>
  <cp:lastModifiedBy>Сергеева Анна Александровна</cp:lastModifiedBy>
  <cp:revision>82</cp:revision>
  <dcterms:created xsi:type="dcterms:W3CDTF">2017-09-27T10:01:15Z</dcterms:created>
  <dcterms:modified xsi:type="dcterms:W3CDTF">2018-10-08T06:23:08Z</dcterms:modified>
</cp:coreProperties>
</file>