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9" r:id="rId3"/>
    <p:sldId id="350" r:id="rId4"/>
    <p:sldId id="341" r:id="rId5"/>
    <p:sldId id="357" r:id="rId6"/>
    <p:sldId id="344" r:id="rId7"/>
    <p:sldId id="267" r:id="rId8"/>
    <p:sldId id="351" r:id="rId9"/>
    <p:sldId id="365" r:id="rId10"/>
    <p:sldId id="342" r:id="rId11"/>
    <p:sldId id="345" r:id="rId12"/>
    <p:sldId id="343" r:id="rId13"/>
    <p:sldId id="362" r:id="rId14"/>
    <p:sldId id="355" r:id="rId15"/>
    <p:sldId id="356" r:id="rId16"/>
    <p:sldId id="334" r:id="rId17"/>
    <p:sldId id="348" r:id="rId18"/>
    <p:sldId id="338" r:id="rId19"/>
    <p:sldId id="364" r:id="rId20"/>
    <p:sldId id="363" r:id="rId21"/>
    <p:sldId id="337" r:id="rId22"/>
    <p:sldId id="339" r:id="rId23"/>
    <p:sldId id="340" r:id="rId24"/>
    <p:sldId id="346" r:id="rId25"/>
    <p:sldId id="361" r:id="rId26"/>
    <p:sldId id="359" r:id="rId27"/>
    <p:sldId id="347" r:id="rId28"/>
    <p:sldId id="358" r:id="rId29"/>
    <p:sldId id="36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FFF"/>
    <a:srgbClr val="D7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6395" autoAdjust="0"/>
  </p:normalViewPr>
  <p:slideViewPr>
    <p:cSldViewPr snapToGrid="0">
      <p:cViewPr varScale="1">
        <p:scale>
          <a:sx n="103" d="100"/>
          <a:sy n="103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8F0B9-EA73-4997-A581-B473700EBC25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C3243E-2F4C-4FF2-A6D5-A42DF43117E5}">
      <dgm:prSet phldrT="[Текст]" custT="1"/>
      <dgm:spPr>
        <a:xfrm>
          <a:off x="109356" y="0"/>
          <a:ext cx="1143340" cy="649333"/>
        </a:xfrm>
      </dgm:spPr>
      <dgm:t>
        <a:bodyPr/>
        <a:lstStyle/>
        <a:p>
          <a:pPr algn="ctr"/>
          <a:r>
            <a:rPr lang="ru-RU" sz="2000" dirty="0" smtClean="0">
              <a:latin typeface="Calibri"/>
              <a:ea typeface="+mn-ea"/>
              <a:cs typeface="+mn-cs"/>
            </a:rPr>
            <a:t>Региональный уровень</a:t>
          </a:r>
          <a:endParaRPr lang="ru-RU" sz="2000" dirty="0">
            <a:latin typeface="Calibri"/>
            <a:ea typeface="+mn-ea"/>
            <a:cs typeface="+mn-cs"/>
          </a:endParaRPr>
        </a:p>
      </dgm:t>
    </dgm:pt>
    <dgm:pt modelId="{D88DFF01-46A0-47EB-B882-F7CE53DF2F8D}" type="parTrans" cxnId="{B334113C-39DE-429E-BD27-EEB459B66B72}">
      <dgm:prSet/>
      <dgm:spPr/>
      <dgm:t>
        <a:bodyPr/>
        <a:lstStyle/>
        <a:p>
          <a:pPr algn="l"/>
          <a:endParaRPr lang="ru-RU" sz="1200"/>
        </a:p>
      </dgm:t>
    </dgm:pt>
    <dgm:pt modelId="{0F907798-1E59-4966-991C-F64E83399FFF}" type="sibTrans" cxnId="{B334113C-39DE-429E-BD27-EEB459B66B72}">
      <dgm:prSet/>
      <dgm:spPr/>
      <dgm:t>
        <a:bodyPr/>
        <a:lstStyle/>
        <a:p>
          <a:pPr algn="l"/>
          <a:endParaRPr lang="ru-RU" sz="1200"/>
        </a:p>
      </dgm:t>
    </dgm:pt>
    <dgm:pt modelId="{B89FC98F-7AD9-4580-9323-1E24EB899C96}">
      <dgm:prSet phldrT="[Текст]" custT="1"/>
      <dgm:spPr>
        <a:xfrm rot="5400000">
          <a:off x="2135071" y="-88114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Минобразования НСО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35A4A2EE-5F26-48A2-B59B-E3979A5D97B9}" type="parTrans" cxnId="{3AD0EF94-5C19-4DDB-B4B9-5446DF2A68D7}">
      <dgm:prSet/>
      <dgm:spPr/>
      <dgm:t>
        <a:bodyPr/>
        <a:lstStyle/>
        <a:p>
          <a:pPr algn="l"/>
          <a:endParaRPr lang="ru-RU" sz="1200"/>
        </a:p>
      </dgm:t>
    </dgm:pt>
    <dgm:pt modelId="{3ACD2F1D-B154-4357-B269-60CC361F9B57}" type="sibTrans" cxnId="{3AD0EF94-5C19-4DDB-B4B9-5446DF2A68D7}">
      <dgm:prSet/>
      <dgm:spPr/>
      <dgm:t>
        <a:bodyPr/>
        <a:lstStyle/>
        <a:p>
          <a:pPr algn="l"/>
          <a:endParaRPr lang="ru-RU" sz="1200"/>
        </a:p>
      </dgm:t>
    </dgm:pt>
    <dgm:pt modelId="{308C8978-CC1F-45E7-BE6D-C92B9ABDF4F1}">
      <dgm:prSet phldrT="[Текст]" custT="1"/>
      <dgm:spPr>
        <a:xfrm rot="5400000">
          <a:off x="2135071" y="-88114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ГБУ ДПО НСО «</a:t>
          </a:r>
          <a:r>
            <a:rPr lang="ru-RU" sz="2000" dirty="0" err="1" smtClean="0">
              <a:solidFill>
                <a:srgbClr val="0070C0"/>
              </a:solidFill>
              <a:latin typeface="Calibri"/>
              <a:ea typeface="+mn-ea"/>
              <a:cs typeface="+mn-cs"/>
            </a:rPr>
            <a:t>ОблЦИТ</a:t>
          </a:r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» - региональный оператор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DEAA0336-7CD7-4016-98B3-76EF826A05E2}" type="parTrans" cxnId="{4FA2DB61-20C8-4DD9-866E-48B290A608BB}">
      <dgm:prSet/>
      <dgm:spPr/>
      <dgm:t>
        <a:bodyPr/>
        <a:lstStyle/>
        <a:p>
          <a:pPr algn="l"/>
          <a:endParaRPr lang="ru-RU" sz="1200"/>
        </a:p>
      </dgm:t>
    </dgm:pt>
    <dgm:pt modelId="{2AE826EE-C7B4-4CB1-BF40-EBAC9538FB05}" type="sibTrans" cxnId="{4FA2DB61-20C8-4DD9-866E-48B290A608BB}">
      <dgm:prSet/>
      <dgm:spPr/>
      <dgm:t>
        <a:bodyPr/>
        <a:lstStyle/>
        <a:p>
          <a:pPr algn="l"/>
          <a:endParaRPr lang="ru-RU" sz="1200"/>
        </a:p>
      </dgm:t>
    </dgm:pt>
    <dgm:pt modelId="{FA5CDAEE-D041-4D1B-93E7-56BB461C6F41}">
      <dgm:prSet phldrT="[Текст]" custT="1"/>
      <dgm:spPr>
        <a:xfrm>
          <a:off x="114971" y="709860"/>
          <a:ext cx="1143340" cy="659133"/>
        </a:xfrm>
      </dgm:spPr>
      <dgm:t>
        <a:bodyPr/>
        <a:lstStyle/>
        <a:p>
          <a:pPr algn="ctr"/>
          <a:r>
            <a:rPr lang="ru-RU" sz="2000" dirty="0" smtClean="0">
              <a:latin typeface="Calibri"/>
              <a:ea typeface="+mn-ea"/>
              <a:cs typeface="+mn-cs"/>
            </a:rPr>
            <a:t>Муниципальный уровень</a:t>
          </a:r>
          <a:endParaRPr lang="ru-RU" sz="2000" dirty="0">
            <a:latin typeface="Calibri"/>
            <a:ea typeface="+mn-ea"/>
            <a:cs typeface="+mn-cs"/>
          </a:endParaRPr>
        </a:p>
      </dgm:t>
    </dgm:pt>
    <dgm:pt modelId="{0CAC16F3-B10A-49D5-B79B-75B1494C05DE}" type="parTrans" cxnId="{4FBC7FDA-C1C6-40DA-ADC5-E3855C715F66}">
      <dgm:prSet/>
      <dgm:spPr/>
      <dgm:t>
        <a:bodyPr/>
        <a:lstStyle/>
        <a:p>
          <a:pPr algn="l"/>
          <a:endParaRPr lang="ru-RU" sz="1200"/>
        </a:p>
      </dgm:t>
    </dgm:pt>
    <dgm:pt modelId="{9C6F658A-69A5-433B-B941-A8736B91ECA0}" type="sibTrans" cxnId="{4FBC7FDA-C1C6-40DA-ADC5-E3855C715F66}">
      <dgm:prSet/>
      <dgm:spPr/>
      <dgm:t>
        <a:bodyPr/>
        <a:lstStyle/>
        <a:p>
          <a:pPr algn="l"/>
          <a:endParaRPr lang="ru-RU" sz="1200"/>
        </a:p>
      </dgm:t>
    </dgm:pt>
    <dgm:pt modelId="{1E60A17A-3E0C-4E86-A646-367E047FDF7E}">
      <dgm:prSet phldrT="[Текст]" custT="1"/>
      <dgm:spPr>
        <a:xfrm rot="5400000">
          <a:off x="2135071" y="-16693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органы управления образованием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F4BA180C-0B01-46EF-B85F-A8273A96663C}" type="parTrans" cxnId="{1681B159-FA67-4610-843F-04C00DFE5F71}">
      <dgm:prSet/>
      <dgm:spPr/>
      <dgm:t>
        <a:bodyPr/>
        <a:lstStyle/>
        <a:p>
          <a:pPr algn="l"/>
          <a:endParaRPr lang="ru-RU" sz="1200"/>
        </a:p>
      </dgm:t>
    </dgm:pt>
    <dgm:pt modelId="{F5A1DD62-6F30-408E-8E8E-1249FF5B964E}" type="sibTrans" cxnId="{1681B159-FA67-4610-843F-04C00DFE5F71}">
      <dgm:prSet/>
      <dgm:spPr/>
      <dgm:t>
        <a:bodyPr/>
        <a:lstStyle/>
        <a:p>
          <a:pPr algn="l"/>
          <a:endParaRPr lang="ru-RU" sz="1200"/>
        </a:p>
      </dgm:t>
    </dgm:pt>
    <dgm:pt modelId="{F44FFF84-B2D9-4B10-AFEA-378CE23A7482}">
      <dgm:prSet phldrT="[Текст]" custT="1"/>
      <dgm:spPr>
        <a:xfrm rot="5400000">
          <a:off x="2135071" y="-16693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муниципальные методические службы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FF3DA285-C204-47C4-9FBB-5BCCBE21A798}" type="parTrans" cxnId="{083CD3F0-06C9-4E71-B560-C2974B701F2C}">
      <dgm:prSet/>
      <dgm:spPr/>
      <dgm:t>
        <a:bodyPr/>
        <a:lstStyle/>
        <a:p>
          <a:pPr algn="l"/>
          <a:endParaRPr lang="ru-RU" sz="1200"/>
        </a:p>
      </dgm:t>
    </dgm:pt>
    <dgm:pt modelId="{84F7E2DC-44D9-44A9-9630-9A41DBC1A263}" type="sibTrans" cxnId="{083CD3F0-06C9-4E71-B560-C2974B701F2C}">
      <dgm:prSet/>
      <dgm:spPr/>
      <dgm:t>
        <a:bodyPr/>
        <a:lstStyle/>
        <a:p>
          <a:pPr algn="l"/>
          <a:endParaRPr lang="ru-RU" sz="1200"/>
        </a:p>
      </dgm:t>
    </dgm:pt>
    <dgm:pt modelId="{E63FE942-772A-40C8-A255-1267669943A9}">
      <dgm:prSet phldrT="[Текст]" custT="1"/>
      <dgm:spPr>
        <a:xfrm>
          <a:off x="114971" y="1440708"/>
          <a:ext cx="1143340" cy="611415"/>
        </a:xfrm>
      </dgm:spPr>
      <dgm:t>
        <a:bodyPr/>
        <a:lstStyle/>
        <a:p>
          <a:pPr algn="ctr"/>
          <a:r>
            <a:rPr lang="ru-RU" sz="2000" dirty="0" smtClean="0">
              <a:latin typeface="Calibri" panose="020F0502020204030204" pitchFamily="34" charset="0"/>
              <a:ea typeface="+mn-ea"/>
              <a:cs typeface="+mn-cs"/>
            </a:rPr>
            <a:t>Школьный уровень</a:t>
          </a:r>
          <a:endParaRPr lang="ru-RU" sz="200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E6DEE86F-6A7B-4C0E-BD02-8135DC8989DC}" type="parTrans" cxnId="{AD69CABF-16F6-411A-A0E1-9A5CEC324D10}">
      <dgm:prSet/>
      <dgm:spPr/>
      <dgm:t>
        <a:bodyPr/>
        <a:lstStyle/>
        <a:p>
          <a:pPr algn="l"/>
          <a:endParaRPr lang="ru-RU" sz="1200"/>
        </a:p>
      </dgm:t>
    </dgm:pt>
    <dgm:pt modelId="{C7D154E8-E16C-4BA3-B50F-583B83FE2DDD}" type="sibTrans" cxnId="{AD69CABF-16F6-411A-A0E1-9A5CEC324D10}">
      <dgm:prSet/>
      <dgm:spPr/>
      <dgm:t>
        <a:bodyPr/>
        <a:lstStyle/>
        <a:p>
          <a:pPr algn="l"/>
          <a:endParaRPr lang="ru-RU" sz="1200"/>
        </a:p>
      </dgm:t>
    </dgm:pt>
    <dgm:pt modelId="{89D5A8A2-12BB-4452-B294-2EFCFE0C954B}">
      <dgm:prSet phldrT="[Текст]" custT="1"/>
      <dgm:spPr>
        <a:xfrm rot="5400000">
          <a:off x="2135071" y="52627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администрация ОО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135A0790-26BD-4511-93C7-3043C7FA5873}" type="parTrans" cxnId="{8087D367-0647-4912-A167-5C61D936766E}">
      <dgm:prSet/>
      <dgm:spPr/>
      <dgm:t>
        <a:bodyPr/>
        <a:lstStyle/>
        <a:p>
          <a:pPr algn="l"/>
          <a:endParaRPr lang="ru-RU" sz="1200"/>
        </a:p>
      </dgm:t>
    </dgm:pt>
    <dgm:pt modelId="{D6A97C91-41DC-42B3-9368-B147463E42A1}" type="sibTrans" cxnId="{8087D367-0647-4912-A167-5C61D936766E}">
      <dgm:prSet/>
      <dgm:spPr/>
      <dgm:t>
        <a:bodyPr/>
        <a:lstStyle/>
        <a:p>
          <a:pPr algn="l"/>
          <a:endParaRPr lang="ru-RU" sz="1200"/>
        </a:p>
      </dgm:t>
    </dgm:pt>
    <dgm:pt modelId="{8EBD46F2-5646-4ABD-A2E9-CBC38D65FF46}">
      <dgm:prSet phldrT="[Текст]" custT="1"/>
      <dgm:spPr>
        <a:xfrm rot="5400000">
          <a:off x="2135071" y="52627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сетевые педагоги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DFBBE599-EA99-4E93-A273-06687473E648}" type="parTrans" cxnId="{747BFE54-FC5D-4202-93A9-76EF1EF4860D}">
      <dgm:prSet/>
      <dgm:spPr/>
      <dgm:t>
        <a:bodyPr/>
        <a:lstStyle/>
        <a:p>
          <a:pPr algn="l"/>
          <a:endParaRPr lang="ru-RU" sz="1200"/>
        </a:p>
      </dgm:t>
    </dgm:pt>
    <dgm:pt modelId="{EBD60CE8-C384-492D-A89E-ABA1D947BD83}" type="sibTrans" cxnId="{747BFE54-FC5D-4202-93A9-76EF1EF4860D}">
      <dgm:prSet/>
      <dgm:spPr/>
      <dgm:t>
        <a:bodyPr/>
        <a:lstStyle/>
        <a:p>
          <a:pPr algn="l"/>
          <a:endParaRPr lang="ru-RU" sz="1200"/>
        </a:p>
      </dgm:t>
    </dgm:pt>
    <dgm:pt modelId="{65F43262-7204-45EA-971C-1C69E2421E52}">
      <dgm:prSet phldrT="[Текст]" custT="1"/>
      <dgm:spPr>
        <a:xfrm rot="5400000">
          <a:off x="2135071" y="526271"/>
          <a:ext cx="634890" cy="2441392"/>
        </a:xfrm>
      </dgm:spPr>
      <dgm:t>
        <a:bodyPr/>
        <a:lstStyle/>
        <a:p>
          <a:pPr algn="l"/>
          <a:r>
            <a:rPr lang="ru-RU" sz="2000" dirty="0" err="1" smtClean="0">
              <a:solidFill>
                <a:srgbClr val="0070C0"/>
              </a:solidFill>
              <a:latin typeface="Calibri"/>
              <a:ea typeface="+mn-ea"/>
              <a:cs typeface="+mn-cs"/>
            </a:rPr>
            <a:t>тьюторы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2D205317-22F3-4DA4-992E-C2BFC17E880C}" type="parTrans" cxnId="{E8F1E5E8-542B-41C3-BB06-378555366C84}">
      <dgm:prSet/>
      <dgm:spPr/>
      <dgm:t>
        <a:bodyPr/>
        <a:lstStyle/>
        <a:p>
          <a:pPr algn="l"/>
          <a:endParaRPr lang="ru-RU" sz="1200"/>
        </a:p>
      </dgm:t>
    </dgm:pt>
    <dgm:pt modelId="{9E75C416-7767-402D-8DC9-B666796C9316}" type="sibTrans" cxnId="{E8F1E5E8-542B-41C3-BB06-378555366C84}">
      <dgm:prSet/>
      <dgm:spPr/>
      <dgm:t>
        <a:bodyPr/>
        <a:lstStyle/>
        <a:p>
          <a:pPr algn="l"/>
          <a:endParaRPr lang="ru-RU" sz="1200"/>
        </a:p>
      </dgm:t>
    </dgm:pt>
    <dgm:pt modelId="{500C0B0F-9F2D-4748-AC7B-72F0EFE69ECE}">
      <dgm:prSet phldrT="[Текст]" custT="1"/>
      <dgm:spPr>
        <a:xfrm rot="5400000">
          <a:off x="2135071" y="52627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школьные координаторы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58DF7B34-7094-4C2C-BF3A-30D32C744CA3}" type="parTrans" cxnId="{02D75B70-C66D-4CF7-B98B-B67C39F57C1F}">
      <dgm:prSet/>
      <dgm:spPr/>
      <dgm:t>
        <a:bodyPr/>
        <a:lstStyle/>
        <a:p>
          <a:endParaRPr lang="ru-RU"/>
        </a:p>
      </dgm:t>
    </dgm:pt>
    <dgm:pt modelId="{59817892-0F50-4BF8-8B67-F3A4CAB65ADE}" type="sibTrans" cxnId="{02D75B70-C66D-4CF7-B98B-B67C39F57C1F}">
      <dgm:prSet/>
      <dgm:spPr/>
      <dgm:t>
        <a:bodyPr/>
        <a:lstStyle/>
        <a:p>
          <a:endParaRPr lang="ru-RU"/>
        </a:p>
      </dgm:t>
    </dgm:pt>
    <dgm:pt modelId="{E61999A1-FE3A-4ED9-B9A4-E50043A50106}">
      <dgm:prSet phldrT="[Текст]" custT="1"/>
      <dgm:spPr>
        <a:xfrm rot="5400000">
          <a:off x="2135071" y="-88114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региональные координаторы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3C0073F0-A7D0-47D2-BB34-1AFB6DD55ECE}" type="parTrans" cxnId="{3DA9F46A-A37D-4D53-B5D1-4308A8643509}">
      <dgm:prSet/>
      <dgm:spPr/>
      <dgm:t>
        <a:bodyPr/>
        <a:lstStyle/>
        <a:p>
          <a:endParaRPr lang="ru-RU"/>
        </a:p>
      </dgm:t>
    </dgm:pt>
    <dgm:pt modelId="{59EDB664-E3A1-445F-A136-775FF0827036}" type="sibTrans" cxnId="{3DA9F46A-A37D-4D53-B5D1-4308A8643509}">
      <dgm:prSet/>
      <dgm:spPr/>
      <dgm:t>
        <a:bodyPr/>
        <a:lstStyle/>
        <a:p>
          <a:endParaRPr lang="ru-RU"/>
        </a:p>
      </dgm:t>
    </dgm:pt>
    <dgm:pt modelId="{FB7FA0CD-D3C2-41CB-8AA3-ABD07B1C8175}">
      <dgm:prSet phldrT="[Текст]" custT="1"/>
      <dgm:spPr>
        <a:xfrm rot="5400000">
          <a:off x="2135071" y="-88114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руководитель проекта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D4FD00A0-A68E-479F-B6CB-DCD2710F755B}" type="parTrans" cxnId="{6A91463E-5E40-445D-B4F2-0272C0F598B7}">
      <dgm:prSet/>
      <dgm:spPr/>
      <dgm:t>
        <a:bodyPr/>
        <a:lstStyle/>
        <a:p>
          <a:endParaRPr lang="ru-RU"/>
        </a:p>
      </dgm:t>
    </dgm:pt>
    <dgm:pt modelId="{FA87A343-6054-46E5-BA87-1F317D8DE498}" type="sibTrans" cxnId="{6A91463E-5E40-445D-B4F2-0272C0F598B7}">
      <dgm:prSet/>
      <dgm:spPr/>
      <dgm:t>
        <a:bodyPr/>
        <a:lstStyle/>
        <a:p>
          <a:endParaRPr lang="ru-RU"/>
        </a:p>
      </dgm:t>
    </dgm:pt>
    <dgm:pt modelId="{A2351AFB-D788-4B37-B2FD-6A79C8F88D96}">
      <dgm:prSet phldrT="[Текст]" custT="1"/>
      <dgm:spPr>
        <a:xfrm rot="5400000">
          <a:off x="2135071" y="-166931"/>
          <a:ext cx="634890" cy="2441392"/>
        </a:xfrm>
      </dgm:spPr>
      <dgm:t>
        <a:bodyPr/>
        <a:lstStyle/>
        <a:p>
          <a:pPr algn="l"/>
          <a:r>
            <a:rPr lang="ru-RU" sz="20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муниципальные координаторы</a:t>
          </a:r>
          <a:endParaRPr lang="ru-RU" sz="2000" dirty="0">
            <a:solidFill>
              <a:srgbClr val="0070C0"/>
            </a:solidFill>
            <a:latin typeface="Calibri"/>
            <a:ea typeface="+mn-ea"/>
            <a:cs typeface="+mn-cs"/>
          </a:endParaRPr>
        </a:p>
      </dgm:t>
    </dgm:pt>
    <dgm:pt modelId="{FA5C2E87-3AC1-4CDD-9784-1D15679D64A5}" type="parTrans" cxnId="{1F0ADCD9-53C3-4DF1-84CD-7855DAB173F9}">
      <dgm:prSet/>
      <dgm:spPr/>
      <dgm:t>
        <a:bodyPr/>
        <a:lstStyle/>
        <a:p>
          <a:endParaRPr lang="ru-RU"/>
        </a:p>
      </dgm:t>
    </dgm:pt>
    <dgm:pt modelId="{6A664520-B746-4AF1-A145-348FF289F14C}" type="sibTrans" cxnId="{1F0ADCD9-53C3-4DF1-84CD-7855DAB173F9}">
      <dgm:prSet/>
      <dgm:spPr/>
      <dgm:t>
        <a:bodyPr/>
        <a:lstStyle/>
        <a:p>
          <a:endParaRPr lang="ru-RU"/>
        </a:p>
      </dgm:t>
    </dgm:pt>
    <dgm:pt modelId="{4E14308C-A249-47CD-8215-2E80E89DDB44}" type="pres">
      <dgm:prSet presAssocID="{2468F0B9-EA73-4997-A581-B473700EBC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E9344-7D55-4C76-87F9-A7F911DA0ED4}" type="pres">
      <dgm:prSet presAssocID="{B3C3243E-2F4C-4FF2-A6D5-A42DF43117E5}" presName="linNode" presStyleCnt="0"/>
      <dgm:spPr/>
      <dgm:t>
        <a:bodyPr/>
        <a:lstStyle/>
        <a:p>
          <a:endParaRPr lang="ru-RU"/>
        </a:p>
      </dgm:t>
    </dgm:pt>
    <dgm:pt modelId="{BA080C06-0E8A-4C3D-AFDE-4D884A310D7E}" type="pres">
      <dgm:prSet presAssocID="{B3C3243E-2F4C-4FF2-A6D5-A42DF43117E5}" presName="parentText" presStyleLbl="node1" presStyleIdx="0" presStyleCnt="3" custScaleX="110316" custScaleY="54132" custLinFactNeighborX="-230" custLinFactNeighborY="-4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111C17F-6935-4CFC-AD6C-12C06E0CFC08}" type="pres">
      <dgm:prSet presAssocID="{B3C3243E-2F4C-4FF2-A6D5-A42DF43117E5}" presName="descendantText" presStyleLbl="alignAccFollowNode1" presStyleIdx="0" presStyleCnt="3" custScaleY="66160" custLinFactNeighborX="-1929" custLinFactNeighborY="149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3ACF847C-4989-42DE-A8CD-72EDBBCDE689}" type="pres">
      <dgm:prSet presAssocID="{0F907798-1E59-4966-991C-F64E83399FFF}" presName="sp" presStyleCnt="0"/>
      <dgm:spPr/>
      <dgm:t>
        <a:bodyPr/>
        <a:lstStyle/>
        <a:p>
          <a:endParaRPr lang="ru-RU"/>
        </a:p>
      </dgm:t>
    </dgm:pt>
    <dgm:pt modelId="{203B01AC-4B26-4E2E-9897-56A97854C7A1}" type="pres">
      <dgm:prSet presAssocID="{FA5CDAEE-D041-4D1B-93E7-56BB461C6F41}" presName="linNode" presStyleCnt="0"/>
      <dgm:spPr/>
      <dgm:t>
        <a:bodyPr/>
        <a:lstStyle/>
        <a:p>
          <a:endParaRPr lang="ru-RU"/>
        </a:p>
      </dgm:t>
    </dgm:pt>
    <dgm:pt modelId="{CED11E26-0856-4C37-9D66-993EF73451BE}" type="pres">
      <dgm:prSet presAssocID="{FA5CDAEE-D041-4D1B-93E7-56BB461C6F41}" presName="parentText" presStyleLbl="node1" presStyleIdx="1" presStyleCnt="3" custScaleX="110399" custScaleY="5494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2840300-F7BD-4C16-BA0B-145883402700}" type="pres">
      <dgm:prSet presAssocID="{FA5CDAEE-D041-4D1B-93E7-56BB461C6F41}" presName="descendantText" presStyleLbl="alignAccFollowNode1" presStyleIdx="1" presStyleCnt="3" custScaleY="66160" custLinFactNeighborX="-1929" custLinFactNeighborY="149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7DF9E132-B88B-47BC-8386-C275379591C0}" type="pres">
      <dgm:prSet presAssocID="{9C6F658A-69A5-433B-B941-A8736B91ECA0}" presName="sp" presStyleCnt="0"/>
      <dgm:spPr/>
      <dgm:t>
        <a:bodyPr/>
        <a:lstStyle/>
        <a:p>
          <a:endParaRPr lang="ru-RU"/>
        </a:p>
      </dgm:t>
    </dgm:pt>
    <dgm:pt modelId="{1EB085AF-E90C-4600-9661-E937A27949FB}" type="pres">
      <dgm:prSet presAssocID="{E63FE942-772A-40C8-A255-1267669943A9}" presName="linNode" presStyleCnt="0"/>
      <dgm:spPr/>
      <dgm:t>
        <a:bodyPr/>
        <a:lstStyle/>
        <a:p>
          <a:endParaRPr lang="ru-RU"/>
        </a:p>
      </dgm:t>
    </dgm:pt>
    <dgm:pt modelId="{FE531950-B96A-4332-B099-9C7756428D19}" type="pres">
      <dgm:prSet presAssocID="{E63FE942-772A-40C8-A255-1267669943A9}" presName="parentText" presStyleLbl="node1" presStyleIdx="2" presStyleCnt="3" custScaleX="109453" custScaleY="5097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342C62D-9AF8-4CFA-A35F-36F66F682828}" type="pres">
      <dgm:prSet presAssocID="{E63FE942-772A-40C8-A255-1267669943A9}" presName="descendantText" presStyleLbl="alignAccFollowNode1" presStyleIdx="2" presStyleCnt="3" custScaleY="66160" custLinFactNeighborX="-1929" custLinFactNeighborY="149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</dgm:ptLst>
  <dgm:cxnLst>
    <dgm:cxn modelId="{747BFE54-FC5D-4202-93A9-76EF1EF4860D}" srcId="{E63FE942-772A-40C8-A255-1267669943A9}" destId="{8EBD46F2-5646-4ABD-A2E9-CBC38D65FF46}" srcOrd="2" destOrd="0" parTransId="{DFBBE599-EA99-4E93-A273-06687473E648}" sibTransId="{EBD60CE8-C384-492D-A89E-ABA1D947BD83}"/>
    <dgm:cxn modelId="{02D75B70-C66D-4CF7-B98B-B67C39F57C1F}" srcId="{E63FE942-772A-40C8-A255-1267669943A9}" destId="{500C0B0F-9F2D-4748-AC7B-72F0EFE69ECE}" srcOrd="1" destOrd="0" parTransId="{58DF7B34-7094-4C2C-BF3A-30D32C744CA3}" sibTransId="{59817892-0F50-4BF8-8B67-F3A4CAB65ADE}"/>
    <dgm:cxn modelId="{E8F1E5E8-542B-41C3-BB06-378555366C84}" srcId="{E63FE942-772A-40C8-A255-1267669943A9}" destId="{65F43262-7204-45EA-971C-1C69E2421E52}" srcOrd="3" destOrd="0" parTransId="{2D205317-22F3-4DA4-992E-C2BFC17E880C}" sibTransId="{9E75C416-7767-402D-8DC9-B666796C9316}"/>
    <dgm:cxn modelId="{CEC6E61E-E106-4B74-9FCD-1F68448A6BB0}" type="presOf" srcId="{2468F0B9-EA73-4997-A581-B473700EBC25}" destId="{4E14308C-A249-47CD-8215-2E80E89DDB44}" srcOrd="0" destOrd="0" presId="urn:microsoft.com/office/officeart/2005/8/layout/vList5"/>
    <dgm:cxn modelId="{4C500A0D-5E8E-486E-A14D-7B6A1D397428}" type="presOf" srcId="{8EBD46F2-5646-4ABD-A2E9-CBC38D65FF46}" destId="{4342C62D-9AF8-4CFA-A35F-36F66F682828}" srcOrd="0" destOrd="2" presId="urn:microsoft.com/office/officeart/2005/8/layout/vList5"/>
    <dgm:cxn modelId="{B334113C-39DE-429E-BD27-EEB459B66B72}" srcId="{2468F0B9-EA73-4997-A581-B473700EBC25}" destId="{B3C3243E-2F4C-4FF2-A6D5-A42DF43117E5}" srcOrd="0" destOrd="0" parTransId="{D88DFF01-46A0-47EB-B882-F7CE53DF2F8D}" sibTransId="{0F907798-1E59-4966-991C-F64E83399FFF}"/>
    <dgm:cxn modelId="{C69AE0B0-2FD9-47B7-8372-B759D4C2A497}" type="presOf" srcId="{E63FE942-772A-40C8-A255-1267669943A9}" destId="{FE531950-B96A-4332-B099-9C7756428D19}" srcOrd="0" destOrd="0" presId="urn:microsoft.com/office/officeart/2005/8/layout/vList5"/>
    <dgm:cxn modelId="{49D73AEB-8C7B-4491-8B2F-856A5BBC2B66}" type="presOf" srcId="{1E60A17A-3E0C-4E86-A646-367E047FDF7E}" destId="{62840300-F7BD-4C16-BA0B-145883402700}" srcOrd="0" destOrd="0" presId="urn:microsoft.com/office/officeart/2005/8/layout/vList5"/>
    <dgm:cxn modelId="{A20BB64E-45BD-4B71-B068-F7D504B6C191}" type="presOf" srcId="{FB7FA0CD-D3C2-41CB-8AA3-ABD07B1C8175}" destId="{7111C17F-6935-4CFC-AD6C-12C06E0CFC08}" srcOrd="0" destOrd="2" presId="urn:microsoft.com/office/officeart/2005/8/layout/vList5"/>
    <dgm:cxn modelId="{8087D367-0647-4912-A167-5C61D936766E}" srcId="{E63FE942-772A-40C8-A255-1267669943A9}" destId="{89D5A8A2-12BB-4452-B294-2EFCFE0C954B}" srcOrd="0" destOrd="0" parTransId="{135A0790-26BD-4511-93C7-3043C7FA5873}" sibTransId="{D6A97C91-41DC-42B3-9368-B147463E42A1}"/>
    <dgm:cxn modelId="{979ED3C4-A25F-480B-A9FF-4670BA1FB554}" type="presOf" srcId="{B3C3243E-2F4C-4FF2-A6D5-A42DF43117E5}" destId="{BA080C06-0E8A-4C3D-AFDE-4D884A310D7E}" srcOrd="0" destOrd="0" presId="urn:microsoft.com/office/officeart/2005/8/layout/vList5"/>
    <dgm:cxn modelId="{1C8A04D4-5EEA-4560-B069-D26B5A4F5921}" type="presOf" srcId="{A2351AFB-D788-4B37-B2FD-6A79C8F88D96}" destId="{62840300-F7BD-4C16-BA0B-145883402700}" srcOrd="0" destOrd="2" presId="urn:microsoft.com/office/officeart/2005/8/layout/vList5"/>
    <dgm:cxn modelId="{B74B8399-BEFE-40BA-A020-7B50B61A2FAC}" type="presOf" srcId="{308C8978-CC1F-45E7-BE6D-C92B9ABDF4F1}" destId="{7111C17F-6935-4CFC-AD6C-12C06E0CFC08}" srcOrd="0" destOrd="1" presId="urn:microsoft.com/office/officeart/2005/8/layout/vList5"/>
    <dgm:cxn modelId="{4FA2DB61-20C8-4DD9-866E-48B290A608BB}" srcId="{B3C3243E-2F4C-4FF2-A6D5-A42DF43117E5}" destId="{308C8978-CC1F-45E7-BE6D-C92B9ABDF4F1}" srcOrd="1" destOrd="0" parTransId="{DEAA0336-7CD7-4016-98B3-76EF826A05E2}" sibTransId="{2AE826EE-C7B4-4CB1-BF40-EBAC9538FB05}"/>
    <dgm:cxn modelId="{3DA9F46A-A37D-4D53-B5D1-4308A8643509}" srcId="{B3C3243E-2F4C-4FF2-A6D5-A42DF43117E5}" destId="{E61999A1-FE3A-4ED9-B9A4-E50043A50106}" srcOrd="3" destOrd="0" parTransId="{3C0073F0-A7D0-47D2-BB34-1AFB6DD55ECE}" sibTransId="{59EDB664-E3A1-445F-A136-775FF0827036}"/>
    <dgm:cxn modelId="{FCF4F302-C737-4A38-AB5F-45CB098249FC}" type="presOf" srcId="{F44FFF84-B2D9-4B10-AFEA-378CE23A7482}" destId="{62840300-F7BD-4C16-BA0B-145883402700}" srcOrd="0" destOrd="1" presId="urn:microsoft.com/office/officeart/2005/8/layout/vList5"/>
    <dgm:cxn modelId="{AD69CABF-16F6-411A-A0E1-9A5CEC324D10}" srcId="{2468F0B9-EA73-4997-A581-B473700EBC25}" destId="{E63FE942-772A-40C8-A255-1267669943A9}" srcOrd="2" destOrd="0" parTransId="{E6DEE86F-6A7B-4C0E-BD02-8135DC8989DC}" sibTransId="{C7D154E8-E16C-4BA3-B50F-583B83FE2DDD}"/>
    <dgm:cxn modelId="{301120EE-9BCE-4C13-8B22-242BB66CBFD7}" type="presOf" srcId="{FA5CDAEE-D041-4D1B-93E7-56BB461C6F41}" destId="{CED11E26-0856-4C37-9D66-993EF73451BE}" srcOrd="0" destOrd="0" presId="urn:microsoft.com/office/officeart/2005/8/layout/vList5"/>
    <dgm:cxn modelId="{7CEF67E5-872F-4080-A6F4-C85B71907C44}" type="presOf" srcId="{65F43262-7204-45EA-971C-1C69E2421E52}" destId="{4342C62D-9AF8-4CFA-A35F-36F66F682828}" srcOrd="0" destOrd="3" presId="urn:microsoft.com/office/officeart/2005/8/layout/vList5"/>
    <dgm:cxn modelId="{D47A7E9E-284E-4A9E-B321-8D9BA2753C38}" type="presOf" srcId="{89D5A8A2-12BB-4452-B294-2EFCFE0C954B}" destId="{4342C62D-9AF8-4CFA-A35F-36F66F682828}" srcOrd="0" destOrd="0" presId="urn:microsoft.com/office/officeart/2005/8/layout/vList5"/>
    <dgm:cxn modelId="{1681B159-FA67-4610-843F-04C00DFE5F71}" srcId="{FA5CDAEE-D041-4D1B-93E7-56BB461C6F41}" destId="{1E60A17A-3E0C-4E86-A646-367E047FDF7E}" srcOrd="0" destOrd="0" parTransId="{F4BA180C-0B01-46EF-B85F-A8273A96663C}" sibTransId="{F5A1DD62-6F30-408E-8E8E-1249FF5B964E}"/>
    <dgm:cxn modelId="{979AC8FD-6982-403D-B708-5D036ACBFBC7}" type="presOf" srcId="{B89FC98F-7AD9-4580-9323-1E24EB899C96}" destId="{7111C17F-6935-4CFC-AD6C-12C06E0CFC08}" srcOrd="0" destOrd="0" presId="urn:microsoft.com/office/officeart/2005/8/layout/vList5"/>
    <dgm:cxn modelId="{083CD3F0-06C9-4E71-B560-C2974B701F2C}" srcId="{FA5CDAEE-D041-4D1B-93E7-56BB461C6F41}" destId="{F44FFF84-B2D9-4B10-AFEA-378CE23A7482}" srcOrd="1" destOrd="0" parTransId="{FF3DA285-C204-47C4-9FBB-5BCCBE21A798}" sibTransId="{84F7E2DC-44D9-44A9-9630-9A41DBC1A263}"/>
    <dgm:cxn modelId="{3AD0EF94-5C19-4DDB-B4B9-5446DF2A68D7}" srcId="{B3C3243E-2F4C-4FF2-A6D5-A42DF43117E5}" destId="{B89FC98F-7AD9-4580-9323-1E24EB899C96}" srcOrd="0" destOrd="0" parTransId="{35A4A2EE-5F26-48A2-B59B-E3979A5D97B9}" sibTransId="{3ACD2F1D-B154-4357-B269-60CC361F9B57}"/>
    <dgm:cxn modelId="{2719269C-C89E-4E95-A834-54F99DB45EA5}" type="presOf" srcId="{E61999A1-FE3A-4ED9-B9A4-E50043A50106}" destId="{7111C17F-6935-4CFC-AD6C-12C06E0CFC08}" srcOrd="0" destOrd="3" presId="urn:microsoft.com/office/officeart/2005/8/layout/vList5"/>
    <dgm:cxn modelId="{4FBC7FDA-C1C6-40DA-ADC5-E3855C715F66}" srcId="{2468F0B9-EA73-4997-A581-B473700EBC25}" destId="{FA5CDAEE-D041-4D1B-93E7-56BB461C6F41}" srcOrd="1" destOrd="0" parTransId="{0CAC16F3-B10A-49D5-B79B-75B1494C05DE}" sibTransId="{9C6F658A-69A5-433B-B941-A8736B91ECA0}"/>
    <dgm:cxn modelId="{6A91463E-5E40-445D-B4F2-0272C0F598B7}" srcId="{B3C3243E-2F4C-4FF2-A6D5-A42DF43117E5}" destId="{FB7FA0CD-D3C2-41CB-8AA3-ABD07B1C8175}" srcOrd="2" destOrd="0" parTransId="{D4FD00A0-A68E-479F-B6CB-DCD2710F755B}" sibTransId="{FA87A343-6054-46E5-BA87-1F317D8DE498}"/>
    <dgm:cxn modelId="{0F762F55-C3B0-4196-B660-984A15D6B207}" type="presOf" srcId="{500C0B0F-9F2D-4748-AC7B-72F0EFE69ECE}" destId="{4342C62D-9AF8-4CFA-A35F-36F66F682828}" srcOrd="0" destOrd="1" presId="urn:microsoft.com/office/officeart/2005/8/layout/vList5"/>
    <dgm:cxn modelId="{1F0ADCD9-53C3-4DF1-84CD-7855DAB173F9}" srcId="{FA5CDAEE-D041-4D1B-93E7-56BB461C6F41}" destId="{A2351AFB-D788-4B37-B2FD-6A79C8F88D96}" srcOrd="2" destOrd="0" parTransId="{FA5C2E87-3AC1-4CDD-9784-1D15679D64A5}" sibTransId="{6A664520-B746-4AF1-A145-348FF289F14C}"/>
    <dgm:cxn modelId="{BF65EA7E-3E43-4495-8118-237192EB4026}" type="presParOf" srcId="{4E14308C-A249-47CD-8215-2E80E89DDB44}" destId="{724E9344-7D55-4C76-87F9-A7F911DA0ED4}" srcOrd="0" destOrd="0" presId="urn:microsoft.com/office/officeart/2005/8/layout/vList5"/>
    <dgm:cxn modelId="{3299DC6B-CCC9-42EE-AB4F-EFDFBC01629F}" type="presParOf" srcId="{724E9344-7D55-4C76-87F9-A7F911DA0ED4}" destId="{BA080C06-0E8A-4C3D-AFDE-4D884A310D7E}" srcOrd="0" destOrd="0" presId="urn:microsoft.com/office/officeart/2005/8/layout/vList5"/>
    <dgm:cxn modelId="{6462033C-9B6D-4020-9462-E91D4DF7A0C9}" type="presParOf" srcId="{724E9344-7D55-4C76-87F9-A7F911DA0ED4}" destId="{7111C17F-6935-4CFC-AD6C-12C06E0CFC08}" srcOrd="1" destOrd="0" presId="urn:microsoft.com/office/officeart/2005/8/layout/vList5"/>
    <dgm:cxn modelId="{04D41F91-4B7E-46DB-A0D0-7DBD98F5727B}" type="presParOf" srcId="{4E14308C-A249-47CD-8215-2E80E89DDB44}" destId="{3ACF847C-4989-42DE-A8CD-72EDBBCDE689}" srcOrd="1" destOrd="0" presId="urn:microsoft.com/office/officeart/2005/8/layout/vList5"/>
    <dgm:cxn modelId="{338A1928-C346-46F3-A116-646F145C95EA}" type="presParOf" srcId="{4E14308C-A249-47CD-8215-2E80E89DDB44}" destId="{203B01AC-4B26-4E2E-9897-56A97854C7A1}" srcOrd="2" destOrd="0" presId="urn:microsoft.com/office/officeart/2005/8/layout/vList5"/>
    <dgm:cxn modelId="{D40553DD-39C1-4779-A53C-692819A7896C}" type="presParOf" srcId="{203B01AC-4B26-4E2E-9897-56A97854C7A1}" destId="{CED11E26-0856-4C37-9D66-993EF73451BE}" srcOrd="0" destOrd="0" presId="urn:microsoft.com/office/officeart/2005/8/layout/vList5"/>
    <dgm:cxn modelId="{4B1905F0-438E-4C4C-8285-588C66E37F2D}" type="presParOf" srcId="{203B01AC-4B26-4E2E-9897-56A97854C7A1}" destId="{62840300-F7BD-4C16-BA0B-145883402700}" srcOrd="1" destOrd="0" presId="urn:microsoft.com/office/officeart/2005/8/layout/vList5"/>
    <dgm:cxn modelId="{B50CBC5E-66F4-4B4E-9CD7-F3E43C60F8DC}" type="presParOf" srcId="{4E14308C-A249-47CD-8215-2E80E89DDB44}" destId="{7DF9E132-B88B-47BC-8386-C275379591C0}" srcOrd="3" destOrd="0" presId="urn:microsoft.com/office/officeart/2005/8/layout/vList5"/>
    <dgm:cxn modelId="{1C1805A5-781E-4DCB-BE2C-BF5E1A80D8C9}" type="presParOf" srcId="{4E14308C-A249-47CD-8215-2E80E89DDB44}" destId="{1EB085AF-E90C-4600-9661-E937A27949FB}" srcOrd="4" destOrd="0" presId="urn:microsoft.com/office/officeart/2005/8/layout/vList5"/>
    <dgm:cxn modelId="{D295B6FC-813D-4DA7-BAEE-27091536D70E}" type="presParOf" srcId="{1EB085AF-E90C-4600-9661-E937A27949FB}" destId="{FE531950-B96A-4332-B099-9C7756428D19}" srcOrd="0" destOrd="0" presId="urn:microsoft.com/office/officeart/2005/8/layout/vList5"/>
    <dgm:cxn modelId="{93C5E22F-327A-4471-872C-B238C190023A}" type="presParOf" srcId="{1EB085AF-E90C-4600-9661-E937A27949FB}" destId="{4342C62D-9AF8-4CFA-A35F-36F66F68282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1C17F-6935-4CFC-AD6C-12C06E0CFC08}">
      <dsp:nvSpPr>
        <dsp:cNvPr id="0" name=""/>
        <dsp:cNvSpPr/>
      </dsp:nvSpPr>
      <dsp:spPr>
        <a:xfrm rot="5400000">
          <a:off x="4261701" y="-1430042"/>
          <a:ext cx="1583419" cy="4553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Минобразования НСО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ГБУ ДПО НСО «</a:t>
          </a:r>
          <a:r>
            <a:rPr lang="ru-RU" sz="2000" kern="1200" dirty="0" err="1" smtClean="0">
              <a:solidFill>
                <a:srgbClr val="0070C0"/>
              </a:solidFill>
              <a:latin typeface="Calibri"/>
              <a:ea typeface="+mn-ea"/>
              <a:cs typeface="+mn-cs"/>
            </a:rPr>
            <a:t>ОблЦИТ</a:t>
          </a: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» - региональный оператор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руководитель проекта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региональные координаторы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</dsp:txBody>
      <dsp:txXfrm rot="-5400000">
        <a:off x="2776519" y="132436"/>
        <a:ext cx="4476488" cy="1428827"/>
      </dsp:txXfrm>
    </dsp:sp>
    <dsp:sp modelId="{BA080C06-0E8A-4C3D-AFDE-4D884A310D7E}">
      <dsp:nvSpPr>
        <dsp:cNvPr id="0" name=""/>
        <dsp:cNvSpPr/>
      </dsp:nvSpPr>
      <dsp:spPr>
        <a:xfrm>
          <a:off x="0" y="0"/>
          <a:ext cx="2825748" cy="16194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/>
              <a:ea typeface="+mn-ea"/>
              <a:cs typeface="+mn-cs"/>
            </a:rPr>
            <a:t>Региональный уровень</a:t>
          </a:r>
          <a:endParaRPr lang="ru-RU" sz="2000" kern="1200" dirty="0">
            <a:latin typeface="Calibri"/>
            <a:ea typeface="+mn-ea"/>
            <a:cs typeface="+mn-cs"/>
          </a:endParaRPr>
        </a:p>
      </dsp:txBody>
      <dsp:txXfrm>
        <a:off x="79054" y="79054"/>
        <a:ext cx="2667640" cy="1461331"/>
      </dsp:txXfrm>
    </dsp:sp>
    <dsp:sp modelId="{62840300-F7BD-4C16-BA0B-145883402700}">
      <dsp:nvSpPr>
        <dsp:cNvPr id="0" name=""/>
        <dsp:cNvSpPr/>
      </dsp:nvSpPr>
      <dsp:spPr>
        <a:xfrm rot="5400000">
          <a:off x="4263827" y="351199"/>
          <a:ext cx="1583419" cy="45537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органы управления образованием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муниципальные методические службы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муниципальные координаторы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</dsp:txBody>
      <dsp:txXfrm rot="-5400000">
        <a:off x="2778645" y="1913677"/>
        <a:ext cx="4476488" cy="1428827"/>
      </dsp:txXfrm>
    </dsp:sp>
    <dsp:sp modelId="{CED11E26-0856-4C37-9D66-993EF73451BE}">
      <dsp:nvSpPr>
        <dsp:cNvPr id="0" name=""/>
        <dsp:cNvSpPr/>
      </dsp:nvSpPr>
      <dsp:spPr>
        <a:xfrm>
          <a:off x="181" y="1770395"/>
          <a:ext cx="2827874" cy="1643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/>
              <a:ea typeface="+mn-ea"/>
              <a:cs typeface="+mn-cs"/>
            </a:rPr>
            <a:t>Муниципальный уровень</a:t>
          </a:r>
          <a:endParaRPr lang="ru-RU" sz="2000" kern="1200" dirty="0">
            <a:latin typeface="Calibri"/>
            <a:ea typeface="+mn-ea"/>
            <a:cs typeface="+mn-cs"/>
          </a:endParaRPr>
        </a:p>
      </dsp:txBody>
      <dsp:txXfrm>
        <a:off x="80429" y="1850643"/>
        <a:ext cx="2667378" cy="1483384"/>
      </dsp:txXfrm>
    </dsp:sp>
    <dsp:sp modelId="{4342C62D-9AF8-4CFA-A35F-36F66F682828}">
      <dsp:nvSpPr>
        <dsp:cNvPr id="0" name=""/>
        <dsp:cNvSpPr/>
      </dsp:nvSpPr>
      <dsp:spPr>
        <a:xfrm rot="5400000">
          <a:off x="4254887" y="2073129"/>
          <a:ext cx="1583419" cy="45676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администрация ОО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школьные координаторы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  <a:latin typeface="Calibri"/>
              <a:ea typeface="+mn-ea"/>
              <a:cs typeface="+mn-cs"/>
            </a:rPr>
            <a:t>сетевые педагоги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rgbClr val="0070C0"/>
              </a:solidFill>
              <a:latin typeface="Calibri"/>
              <a:ea typeface="+mn-ea"/>
              <a:cs typeface="+mn-cs"/>
            </a:rPr>
            <a:t>тьюторы</a:t>
          </a:r>
          <a:endParaRPr lang="ru-RU" sz="2000" kern="1200" dirty="0">
            <a:solidFill>
              <a:srgbClr val="0070C0"/>
            </a:solidFill>
            <a:latin typeface="Calibri"/>
            <a:ea typeface="+mn-ea"/>
            <a:cs typeface="+mn-cs"/>
          </a:endParaRPr>
        </a:p>
      </dsp:txBody>
      <dsp:txXfrm rot="-5400000">
        <a:off x="2762784" y="3642528"/>
        <a:ext cx="4490330" cy="1428827"/>
      </dsp:txXfrm>
    </dsp:sp>
    <dsp:sp modelId="{FE531950-B96A-4332-B099-9C7756428D19}">
      <dsp:nvSpPr>
        <dsp:cNvPr id="0" name=""/>
        <dsp:cNvSpPr/>
      </dsp:nvSpPr>
      <dsp:spPr>
        <a:xfrm>
          <a:off x="181" y="3593131"/>
          <a:ext cx="2812164" cy="15248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libri" panose="020F0502020204030204" pitchFamily="34" charset="0"/>
              <a:ea typeface="+mn-ea"/>
              <a:cs typeface="+mn-cs"/>
            </a:rPr>
            <a:t>Школьный уровень</a:t>
          </a:r>
          <a:endParaRPr lang="ru-RU" sz="2000" kern="120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74619" y="3667569"/>
        <a:ext cx="2663288" cy="1375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-4064"/>
            <a:ext cx="8790754" cy="1118189"/>
            <a:chOff x="0" y="-4064"/>
            <a:chExt cx="8790754" cy="1118189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4064"/>
              <a:ext cx="8025811" cy="1118189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565" y="-4064"/>
              <a:ext cx="1118189" cy="1118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41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8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2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0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-4064"/>
            <a:ext cx="8790754" cy="1118189"/>
            <a:chOff x="0" y="-4064"/>
            <a:chExt cx="8790754" cy="1118189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-4064"/>
              <a:ext cx="8025811" cy="1118189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2565" y="-4064"/>
              <a:ext cx="1118189" cy="1118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62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9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8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C2866-BB21-4D11-BD69-3AD8DD84FE7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2119D-6A11-4E48-A8A1-661E364471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3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do.edu54.ru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ios.ru/node/33" TargetMode="External"/><Relationship Id="rId2" Type="http://schemas.openxmlformats.org/officeDocument/2006/relationships/hyperlink" Target="http://sdo.edu54.ru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aa@oblcit.ru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220" y="1856793"/>
            <a:ext cx="7772400" cy="2322090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«Требования к реализации проекта СДШ НСО в общеобразовательных организациях города Новосибирска»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6640" y="5766318"/>
            <a:ext cx="3797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8 октября 2019 года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4496" y="1449667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5819" y="4394875"/>
            <a:ext cx="3067233" cy="212131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Учитель использует </a:t>
            </a:r>
            <a:r>
              <a:rPr lang="ru-RU" sz="2000" dirty="0" smtClean="0"/>
              <a:t>ресурс РСДО </a:t>
            </a:r>
            <a:r>
              <a:rPr lang="ru-RU" sz="2000" dirty="0"/>
              <a:t>на уроке и дает домашнее задание в дистанционном курсе РСДО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756463" y="1449667"/>
            <a:ext cx="7473821" cy="5066520"/>
            <a:chOff x="150920" y="1402668"/>
            <a:chExt cx="8877670" cy="474955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50921" y="1402669"/>
              <a:ext cx="2592281" cy="985423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очная</a:t>
              </a:r>
              <a:endParaRPr lang="ru-RU" sz="2400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50920" y="2672177"/>
              <a:ext cx="2772669" cy="1322775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Учитель использует курс из РСДО на уроке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86954" y="1402668"/>
              <a:ext cx="2592281" cy="985423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очно-заочная</a:t>
              </a:r>
              <a:endParaRPr lang="ru-RU" sz="24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191282" y="2672177"/>
              <a:ext cx="2837308" cy="1322775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Учитель и ученики общаются только дистанционно через РСДО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665216" y="4163623"/>
              <a:ext cx="3394530" cy="1988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Часть </a:t>
              </a:r>
              <a:r>
                <a:rPr lang="ru-RU" sz="2000" dirty="0" smtClean="0"/>
                <a:t>занятий </a:t>
              </a:r>
              <a:r>
                <a:rPr lang="ru-RU" sz="2000" dirty="0"/>
                <a:t>из программы по предмету проводится дистанционно с использованием курса РСДО</a:t>
              </a:r>
            </a:p>
          </p:txBody>
        </p:sp>
        <p:sp>
          <p:nvSpPr>
            <p:cNvPr id="11" name="Стрелка вниз 10"/>
            <p:cNvSpPr/>
            <p:nvPr/>
          </p:nvSpPr>
          <p:spPr>
            <a:xfrm>
              <a:off x="1265068" y="2308197"/>
              <a:ext cx="363984" cy="390617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2" name="Стрелка вниз 11"/>
            <p:cNvSpPr/>
            <p:nvPr/>
          </p:nvSpPr>
          <p:spPr>
            <a:xfrm rot="1555408">
              <a:off x="3856842" y="2280654"/>
              <a:ext cx="363984" cy="1991401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3" name="Стрелка вниз 12"/>
            <p:cNvSpPr/>
            <p:nvPr/>
          </p:nvSpPr>
          <p:spPr>
            <a:xfrm>
              <a:off x="7550458" y="2308197"/>
              <a:ext cx="363984" cy="390617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 rot="20261562">
              <a:off x="4898061" y="2285594"/>
              <a:ext cx="363984" cy="1980526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436309" y="1402668"/>
              <a:ext cx="2592281" cy="985423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заочная</a:t>
              </a:r>
              <a:endParaRPr lang="ru-RU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168378" y="880629"/>
            <a:ext cx="653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+mj-lt"/>
              </a:rPr>
              <a:t>Формы обучения в проекте СДШ НСО</a:t>
            </a:r>
            <a:endParaRPr lang="ru-RU" sz="32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92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383106" y="1145460"/>
            <a:ext cx="6256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Модели в рамках проекта 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СДШ НСО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16175" y="1806669"/>
            <a:ext cx="3270694" cy="84109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чное </a:t>
            </a:r>
            <a:r>
              <a:rPr lang="ru-RU" sz="2000" b="1" dirty="0">
                <a:solidFill>
                  <a:schemeClr val="bg1"/>
                </a:solidFill>
                <a:latin typeface="+mj-lt"/>
              </a:rPr>
              <a:t>обучение с использованием 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</a:rPr>
              <a:t>ДОТ</a:t>
            </a: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16175" y="2678377"/>
            <a:ext cx="3270694" cy="108674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учитель </a:t>
            </a:r>
            <a:r>
              <a:rPr lang="ru-RU" sz="2000" dirty="0">
                <a:solidFill>
                  <a:schemeClr val="bg1"/>
                </a:solidFill>
                <a:latin typeface="+mj-lt"/>
              </a:rPr>
              <a:t>и ученик в одной школе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16175" y="3791466"/>
            <a:ext cx="3270694" cy="110710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смешанное </a:t>
            </a:r>
            <a:r>
              <a:rPr lang="ru-RU" sz="2000" dirty="0">
                <a:solidFill>
                  <a:schemeClr val="bg1"/>
                </a:solidFill>
                <a:latin typeface="+mj-lt"/>
              </a:rPr>
              <a:t>обучение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«перевернутый класс»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5+1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383106" y="5019869"/>
            <a:ext cx="6256490" cy="11760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+mj-lt"/>
              </a:rPr>
              <a:t>Использование материалов РСДО в качестве ЭОР (доступ преподавателя к материалам курса в роли ассистента)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Не является дистанционной формой обучения!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09617" y="1812737"/>
            <a:ext cx="3270694" cy="84109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Заочное (виртуальное) обучение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09617" y="2675354"/>
            <a:ext cx="3270694" cy="108850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Учитель и ученик территориально удалены друг от друга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22603" y="3785377"/>
            <a:ext cx="3270694" cy="111319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+mj-lt"/>
              </a:rPr>
              <a:t>виртуальные группы: 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  <a:p>
            <a:r>
              <a:rPr lang="ru-RU" sz="2000" dirty="0">
                <a:solidFill>
                  <a:schemeClr val="bg1"/>
                </a:solidFill>
                <a:latin typeface="+mj-lt"/>
              </a:rPr>
              <a:t>       - межшкольная</a:t>
            </a:r>
          </a:p>
          <a:p>
            <a:r>
              <a:rPr lang="ru-RU" sz="2000" dirty="0">
                <a:solidFill>
                  <a:schemeClr val="bg1"/>
                </a:solidFill>
                <a:latin typeface="+mj-lt"/>
              </a:rPr>
              <a:t>       - межмуниципальная</a:t>
            </a:r>
            <a:endParaRPr lang="ru-RU" sz="2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90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454349" y="2055811"/>
            <a:ext cx="5738307" cy="3817401"/>
            <a:chOff x="1258406" y="1402668"/>
            <a:chExt cx="5738307" cy="381740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58407" y="1402668"/>
              <a:ext cx="2592281" cy="985423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/>
                <a:t>асинхронная</a:t>
              </a:r>
              <a:endParaRPr lang="ru-RU" sz="2400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258406" y="3400145"/>
              <a:ext cx="2592281" cy="1819924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/>
                <a:t>Общение  учеников и учителя не совпадают по времени</a:t>
              </a:r>
              <a:endParaRPr lang="ru-RU" sz="20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404432" y="1420418"/>
              <a:ext cx="2592281" cy="985423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/>
                <a:t>синхронная</a:t>
              </a:r>
              <a:endParaRPr lang="ru-RU" sz="24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404432" y="3400144"/>
              <a:ext cx="2592281" cy="1819925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Общение учителя с учениками происходит в </a:t>
              </a:r>
              <a:r>
                <a:rPr lang="ru-RU" sz="2000" dirty="0" smtClean="0"/>
                <a:t>режиме </a:t>
              </a:r>
              <a:r>
                <a:rPr lang="ru-RU" sz="2000" dirty="0"/>
                <a:t>реального </a:t>
              </a:r>
              <a:r>
                <a:rPr lang="ru-RU" sz="2000" dirty="0" smtClean="0"/>
                <a:t>времени (онлайн) </a:t>
              </a:r>
              <a:endParaRPr lang="ru-RU" sz="2000" dirty="0"/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2372555" y="2361452"/>
              <a:ext cx="363984" cy="1038693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5518580" y="2388091"/>
              <a:ext cx="363984" cy="1012054"/>
            </a:xfrm>
            <a:prstGeom prst="downArrow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1175" y="958829"/>
            <a:ext cx="7940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+mj-lt"/>
              </a:rPr>
              <a:t>Формы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организации дистанционных 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занятий в проекте СДШ НСО</a:t>
            </a:r>
          </a:p>
        </p:txBody>
      </p:sp>
    </p:spTree>
    <p:extLst>
      <p:ext uri="{BB962C8B-B14F-4D97-AF65-F5344CB8AC3E}">
        <p14:creationId xmlns:p14="http://schemas.microsoft.com/office/powerpoint/2010/main" val="39454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035698"/>
            <a:ext cx="7585788" cy="532065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Calibri Light" panose="020F0302020204030204"/>
              </a:rPr>
              <a:t>Условия</a:t>
            </a:r>
            <a:r>
              <a:rPr lang="ru-RU" sz="2800" b="1" dirty="0">
                <a:solidFill>
                  <a:srgbClr val="0070C0"/>
                </a:solidFill>
                <a:latin typeface="Calibri Light" panose="020F0302020204030204"/>
              </a:rPr>
              <a:t>, необходимые для использования </a:t>
            </a:r>
            <a:br>
              <a:rPr lang="ru-RU" sz="2800" b="1" dirty="0">
                <a:solidFill>
                  <a:srgbClr val="0070C0"/>
                </a:solidFill>
                <a:latin typeface="Calibri Light" panose="020F0302020204030204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alibri Light" panose="020F0302020204030204"/>
              </a:rPr>
              <a:t>ЭО, ДОТ в образовательной организации</a:t>
            </a:r>
            <a:endParaRPr lang="ru-RU" sz="28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9595" y="1715746"/>
            <a:ext cx="6489500" cy="115627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+mj-lt"/>
              </a:rPr>
              <a:t>Соответствующая материально-техническая база</a:t>
            </a:r>
            <a:r>
              <a:rPr lang="ru-RU" dirty="0" smtClean="0">
                <a:latin typeface="+mj-lt"/>
              </a:rPr>
              <a:t>:</a:t>
            </a:r>
          </a:p>
          <a:p>
            <a:pPr marL="2114550" lvl="4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Помещения</a:t>
            </a:r>
          </a:p>
          <a:p>
            <a:pPr marL="2114550" lvl="4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Компьютерная техника</a:t>
            </a:r>
          </a:p>
          <a:p>
            <a:pPr marL="2114550" lvl="4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dirty="0" smtClean="0">
                <a:latin typeface="+mj-lt"/>
              </a:rPr>
              <a:t>Коммуникация с сетью Интернет</a:t>
            </a:r>
            <a:endParaRPr lang="ru-RU" dirty="0"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9595" y="2872017"/>
            <a:ext cx="6489500" cy="115627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latin typeface="+mj-lt"/>
              </a:rPr>
              <a:t>Квалифицированный педагогический состав </a:t>
            </a:r>
            <a:r>
              <a:rPr lang="ru-RU" dirty="0" smtClean="0">
                <a:latin typeface="+mj-lt"/>
              </a:rPr>
              <a:t>– все сотрудники, участвующие в процессе обучения с использованием ДОТ, должны пройти повышение квалификации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9596" y="4028288"/>
            <a:ext cx="6489500" cy="115627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latin typeface="+mj-lt"/>
              </a:rPr>
              <a:t>Решение об участии в проекте СДШ НСО</a:t>
            </a:r>
            <a:r>
              <a:rPr lang="ru-RU" dirty="0">
                <a:latin typeface="+mj-lt"/>
              </a:rPr>
              <a:t> принимают администрация, педагогический коллектив образовательной организации и органы общественного самоуправления</a:t>
            </a:r>
            <a:endParaRPr lang="ru-RU" dirty="0" smtClean="0"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9595" y="5192319"/>
            <a:ext cx="6489500" cy="1156271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dirty="0">
                <a:latin typeface="+mj-lt"/>
              </a:rPr>
              <a:t>Обучение по </a:t>
            </a:r>
            <a:r>
              <a:rPr lang="ru-RU" dirty="0" smtClean="0">
                <a:latin typeface="+mj-lt"/>
              </a:rPr>
              <a:t>образовательным программам </a:t>
            </a:r>
            <a:r>
              <a:rPr lang="ru-RU" dirty="0">
                <a:latin typeface="+mj-lt"/>
              </a:rPr>
              <a:t>с использованием </a:t>
            </a:r>
            <a:r>
              <a:rPr lang="ru-RU" dirty="0" smtClean="0">
                <a:latin typeface="+mj-lt"/>
              </a:rPr>
              <a:t>дистанционных технологий </a:t>
            </a:r>
            <a:r>
              <a:rPr lang="ru-RU" dirty="0">
                <a:latin typeface="+mj-lt"/>
              </a:rPr>
              <a:t>осуществляется </a:t>
            </a:r>
            <a:r>
              <a:rPr lang="ru-RU" dirty="0" smtClean="0">
                <a:latin typeface="+mj-lt"/>
              </a:rPr>
              <a:t>с согласия</a:t>
            </a:r>
            <a:r>
              <a:rPr lang="ru-RU" dirty="0">
                <a:latin typeface="+mj-lt"/>
              </a:rPr>
              <a:t> обучающегося, его родителей (законных представителей), оформленного в письменной форме</a:t>
            </a:r>
            <a:endParaRPr lang="ru-R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5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Формы текущего контроля реализации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6611" y="2074939"/>
            <a:ext cx="6569475" cy="141586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bg1"/>
                </a:solidFill>
                <a:latin typeface="+mj-lt"/>
              </a:rPr>
              <a:t>Мониторинговые визиты муниципальных координаторов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26610" y="3490800"/>
            <a:ext cx="6569475" cy="1415861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solidFill>
                  <a:schemeClr val="bg1"/>
                </a:solidFill>
                <a:latin typeface="+mj-lt"/>
              </a:rPr>
              <a:t>Мониторинговые визиты региональных координаторов</a:t>
            </a:r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26609" y="4925436"/>
            <a:ext cx="6569475" cy="1425897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bg1"/>
                </a:solidFill>
                <a:latin typeface="+mj-lt"/>
              </a:rPr>
              <a:t>Внеплановое снятие статистической отчетности РСДО (по запросу Минобразования Новосибирской области)</a:t>
            </a:r>
            <a:endParaRPr lang="ru-RU" sz="20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86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0070C0"/>
                </a:solidFill>
                <a:latin typeface="Calibri Light" panose="020F0302020204030204"/>
              </a:rPr>
              <a:t>Статистические отчеты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27.09.2019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15.10.2019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16.12.2019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27.01.2020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16.03.2020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15.05.2020</a:t>
            </a: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7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На 27 сентября не было заведено в систему ни одного ученика</a:t>
            </a:r>
            <a:endParaRPr lang="ru-RU" sz="1000" dirty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МБОУ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ЭКЛ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  <a:latin typeface="+mj-lt"/>
              </a:rPr>
              <a:t>МБОУ СОШ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№1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МБОУ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СОШ №15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  <a:latin typeface="+mj-lt"/>
              </a:rPr>
              <a:t>МБОУ СОШ №20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Лицей №22 "Надежда Сибири</a:t>
            </a:r>
            <a:r>
              <a:rPr lang="ru-RU" sz="1680" dirty="0" smtClean="0">
                <a:solidFill>
                  <a:srgbClr val="0070C0"/>
                </a:solidFill>
                <a:latin typeface="+mj-lt"/>
              </a:rPr>
              <a:t>"</a:t>
            </a: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МБОУ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СОШ №50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  <a:latin typeface="+mj-lt"/>
              </a:rPr>
              <a:t>МБОУ СОШ №54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  <a:latin typeface="+mj-lt"/>
              </a:rPr>
              <a:t>МБОУ СОШ №66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rgbClr val="0070C0"/>
                </a:solidFill>
                <a:latin typeface="+mj-lt"/>
              </a:rPr>
              <a:t>МБОУ СОШ №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72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rgbClr val="0070C0"/>
              </a:solidFill>
              <a:latin typeface="+mj-lt"/>
            </a:endParaRP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273420" y="2808514"/>
            <a:ext cx="3610947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№77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№82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№85 "</a:t>
            </a:r>
            <a:r>
              <a:rPr lang="ru-RU" sz="1680" dirty="0" err="1">
                <a:solidFill>
                  <a:srgbClr val="0070C0"/>
                </a:solidFill>
                <a:latin typeface="+mj-lt"/>
              </a:rPr>
              <a:t>Журавушка</a:t>
            </a:r>
            <a:r>
              <a:rPr lang="ru-RU" sz="1680" dirty="0">
                <a:solidFill>
                  <a:srgbClr val="0070C0"/>
                </a:solidFill>
                <a:latin typeface="+mj-lt"/>
              </a:rPr>
              <a:t>"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ООШ №89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№112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№138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СОШ №191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МАОУ СОШ №216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МБОУ В(С)Ш № 27</a:t>
            </a:r>
          </a:p>
        </p:txBody>
      </p:sp>
    </p:spTree>
    <p:extLst>
      <p:ext uri="{BB962C8B-B14F-4D97-AF65-F5344CB8AC3E}">
        <p14:creationId xmlns:p14="http://schemas.microsoft.com/office/powerpoint/2010/main" val="34461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780" y="1296955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ОО города Новосибирска, наиболее успешно подготовившиеся к новому учебному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году</a:t>
            </a: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lnSpc>
                <a:spcPct val="75000"/>
              </a:lnSpc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371" y="2814268"/>
            <a:ext cx="7364606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Функции школьного координатора</a:t>
            </a:r>
          </a:p>
          <a:p>
            <a:pPr lvl="0"/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планирование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x-none" sz="2000" dirty="0">
                <a:solidFill>
                  <a:srgbClr val="0070C0"/>
                </a:solidFill>
                <a:latin typeface="+mj-lt"/>
              </a:rPr>
              <a:t>и 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контрол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ь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процесс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а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обучения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с использованием ресурсов РСДО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анализ деятельност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и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x-none" sz="2000" dirty="0">
                <a:solidFill>
                  <a:srgbClr val="0070C0"/>
                </a:solidFill>
                <a:latin typeface="+mj-lt"/>
              </a:rPr>
              <a:t>участников образовательного 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процесса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постоянная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связ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ь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x-none" sz="2000" dirty="0">
                <a:solidFill>
                  <a:srgbClr val="0070C0"/>
                </a:solidFill>
                <a:latin typeface="+mj-lt"/>
              </a:rPr>
              <a:t>с сетевыми педагогами и 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тьюторами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участие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x-none" sz="2000" dirty="0">
                <a:solidFill>
                  <a:srgbClr val="0070C0"/>
                </a:solidFill>
                <a:latin typeface="+mj-lt"/>
              </a:rPr>
              <a:t>в формировании расписания 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занятий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в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едение учета рабочего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времени и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подача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табеля на оплату</a:t>
            </a:r>
            <a:r>
              <a:rPr lang="x-none" sz="20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исполнителям в ОО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подведение итогов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и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предоставление отчетности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на муниципальный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уровень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информационное сопровождение хода реализации проекта через сайт ОО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endParaRPr lang="ru-RU" sz="2000" b="1" dirty="0">
              <a:solidFill>
                <a:srgbClr val="0070C0"/>
              </a:solidFill>
              <a:latin typeface="+mj-lt"/>
            </a:endParaRPr>
          </a:p>
          <a:p>
            <a:endParaRPr lang="ru-RU" sz="2000" b="1" dirty="0" smtClean="0">
              <a:solidFill>
                <a:srgbClr val="0070C0"/>
              </a:solidFill>
              <a:latin typeface="+mj-lt"/>
            </a:endParaRPr>
          </a:p>
          <a:p>
            <a:endParaRPr lang="ru-RU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1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>
              <a:lnSpc>
                <a:spcPct val="107000"/>
              </a:lnSpc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Функции </a:t>
            </a:r>
            <a:r>
              <a:rPr lang="ru-RU" sz="3200" b="1" dirty="0" err="1" smtClean="0">
                <a:solidFill>
                  <a:srgbClr val="0070C0"/>
                </a:solidFill>
                <a:latin typeface="+mj-lt"/>
              </a:rPr>
              <a:t>тьютора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marL="0" lvl="1"/>
            <a:endParaRPr lang="ru-RU" dirty="0" smtClean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курирует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образовательный процесс в виртуальных учебных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группах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готовит помещение и технические средства для проведения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занятий</a:t>
            </a: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latin typeface="+mj-lt"/>
              </a:rPr>
              <a:t>проводит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инструктаж обучающихся с учетом специфики преподаваемого предмета с использованием дистанционных форм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обучения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проводит инструктаж обучающихся по безопасности труда на учебных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занятиях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с обязательной регистрацией в «Журнале инструктажа учащихся по охране и безопасности труда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»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присутствует на дистанционных занятиях виртуальных групп, обеспечивая безопасность для жизни и здоровья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обучающихся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обеспечивает обучающимся возможность полноценной работы в РСДО, оказывает помощь при входе в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систему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marL="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контролирует ход обучения согласно сетевому расписанию, обеспечивает соблюдение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дисциплины</a:t>
            </a:r>
            <a:endParaRPr lang="ru-RU" dirty="0">
              <a:solidFill>
                <a:srgbClr val="0070C0"/>
              </a:solidFill>
              <a:latin typeface="+mj-lt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+mj-lt"/>
              </a:rPr>
              <a:t>поддерживает связь с сетевым преподавателем</a:t>
            </a:r>
            <a:endParaRPr lang="ru-RU" b="1" dirty="0">
              <a:solidFill>
                <a:srgbClr val="0070C0"/>
              </a:solidFill>
              <a:latin typeface="+mj-lt"/>
            </a:endParaRPr>
          </a:p>
          <a:p>
            <a:endParaRPr lang="ru-RU" sz="2000" b="1" dirty="0" smtClean="0">
              <a:solidFill>
                <a:srgbClr val="0070C0"/>
              </a:solidFill>
              <a:latin typeface="+mj-lt"/>
            </a:endParaRPr>
          </a:p>
          <a:p>
            <a:endParaRPr lang="ru-RU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1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400" dirty="0">
                <a:solidFill>
                  <a:srgbClr val="0070C0"/>
                </a:solidFill>
                <a:latin typeface="+mj-lt"/>
              </a:rPr>
              <a:t>Презентации и видеозапись </a:t>
            </a: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семинара </a:t>
            </a:r>
            <a:r>
              <a:rPr lang="ru-RU" sz="2400" dirty="0">
                <a:solidFill>
                  <a:srgbClr val="0070C0"/>
                </a:solidFill>
                <a:latin typeface="+mj-lt"/>
              </a:rPr>
              <a:t>будут размещены:</a:t>
            </a:r>
          </a:p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</a:rPr>
              <a:t>на портале «НООС» (</a:t>
            </a:r>
            <a:r>
              <a:rPr lang="en-US" sz="2800" b="1" dirty="0">
                <a:solidFill>
                  <a:srgbClr val="0070C0"/>
                </a:solidFill>
                <a:latin typeface="+mj-lt"/>
              </a:rPr>
              <a:t>www.edu54.ru)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 в разделе 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«</a:t>
            </a:r>
            <a:r>
              <a:rPr lang="ru-RU" sz="2800" dirty="0" smtClean="0">
                <a:solidFill>
                  <a:srgbClr val="0070C0"/>
                </a:solidFill>
              </a:rPr>
              <a:t>Видеотрансляции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» / «Архив» 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/ «Семинары ГБУ ДПО НСО «ОблЦИТ»</a:t>
            </a:r>
            <a:r>
              <a:rPr lang="ru-RU" sz="28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2800" b="1" dirty="0">
              <a:solidFill>
                <a:srgbClr val="073E87">
                  <a:lumMod val="75000"/>
                </a:srgbClr>
              </a:solidFill>
              <a:latin typeface="+mj-lt"/>
            </a:endParaRP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2800" b="1" dirty="0">
                <a:solidFill>
                  <a:srgbClr val="0070C0"/>
                </a:solidFill>
                <a:latin typeface="+mj-lt"/>
              </a:rPr>
              <a:t>на сайте проекта «СДШ НСО» в разделе «Новости» (</a:t>
            </a:r>
            <a:r>
              <a:rPr lang="en-US" sz="2800" b="1" dirty="0">
                <a:solidFill>
                  <a:srgbClr val="0070C0"/>
                </a:solidFill>
                <a:latin typeface="+mj-lt"/>
                <a:hlinkClick r:id="rId2"/>
              </a:rPr>
              <a:t>http://sdo.edu54.ru</a:t>
            </a:r>
            <a:r>
              <a:rPr lang="ru-RU" sz="2800" b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Нормативные 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документы </a:t>
            </a: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регионального уровня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Положение о проекте «СДШ НСО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» - редакция 2019 года 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Организационные и методические рекомендации по реализации проекта «СДШ НСО» - редакция 2019 года 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Приказ Минобразования Новосибирской области с утвержденным перечнем ОО - участников проекта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Информационное письмо Минобразования Новосибирской области «Количество детей к финансированию на учебный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год»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Информационное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письмо Минобразования Новосибирской области 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«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О направлениях работы в региональном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проекте «СДШ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НСО»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в </a:t>
            </a:r>
            <a:r>
              <a:rPr lang="ru-RU" dirty="0">
                <a:solidFill>
                  <a:srgbClr val="0070C0"/>
                </a:solidFill>
                <a:latin typeface="+mj-lt"/>
              </a:rPr>
              <a:t>2019/2020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учебном году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»</a:t>
            </a:r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3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На сайте проекта «СДШ НСО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»</a:t>
            </a:r>
            <a:endParaRPr lang="ru-RU" sz="3200" b="1" dirty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в разделе «Нормативные документы»</a:t>
            </a:r>
            <a:endParaRPr lang="ru-RU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 (</a:t>
            </a:r>
            <a:r>
              <a:rPr lang="ru-RU" sz="2800" b="1" u="sng" dirty="0" smtClean="0">
                <a:solidFill>
                  <a:srgbClr val="0070C0"/>
                </a:solidFill>
                <a:latin typeface="+mj-lt"/>
                <a:hlinkClick r:id="rId2"/>
              </a:rPr>
              <a:t>http://sdo.edu54.ru</a:t>
            </a: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)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800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rgbClr val="0070C0"/>
                </a:solidFill>
                <a:latin typeface="+mj-lt"/>
              </a:rPr>
              <a:t>На сайте НИОС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>
                <a:solidFill>
                  <a:srgbClr val="0070C0"/>
                </a:solidFill>
                <a:latin typeface="+mj-lt"/>
                <a:hlinkClick r:id="rId3"/>
              </a:rPr>
              <a:t>http://nios.ru/node/33</a:t>
            </a:r>
            <a:endParaRPr lang="ru-RU" sz="28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5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Нормативные 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документы </a:t>
            </a: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pPr algn="ctr" fontAlgn="t">
              <a:lnSpc>
                <a:spcPct val="107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муниципального уровня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Постановление главы муниципалитета о реализации проекта СДШ НСО на территории муниципалитета и о назначении организации - муниципального оператора.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70C0"/>
                </a:solidFill>
                <a:latin typeface="+mj-lt"/>
              </a:rPr>
              <a:t>Приказ или информационное письмо муниципального органа управления образованием с указанием образовательных организаций, участвующих в проекте СДШ НСО, с перечнем предметов и классов, в которых будет использоваться электронное обучение, дистанционные образовательные технологии, со списком исполнителей по проекту в муниципалитете.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5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605" y="1119674"/>
            <a:ext cx="8677468" cy="52366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t">
              <a:lnSpc>
                <a:spcPct val="107000"/>
              </a:lnSpc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Локальные акты уровня образовательной организации</a:t>
            </a:r>
            <a:endParaRPr lang="ru-RU" sz="2400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Положение об использовании электронного обучения, дистанционных образовательных технологий при реализации основных и/или дополнительных образовательных программ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Приказ директора ОО об использовании в учебном процессе электронного обучения, дистанционных образовательных технологий и назначении команды исполнителей по проекту СДШ НСО в </a:t>
            </a:r>
            <a:r>
              <a:rPr lang="ru-RU" sz="1680" dirty="0" smtClean="0">
                <a:solidFill>
                  <a:srgbClr val="0070C0"/>
                </a:solidFill>
                <a:latin typeface="+mj-lt"/>
              </a:rPr>
              <a:t>организации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Локальные акты ОО, закрепляющие порядок формирования групп обучающихся для участия в проекте СДШ НСО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Локальные акты ОО, определяющие модели обучения с использованием электронного обучения, дистанционных образовательных технологий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Локальные акты ОО, регламентирующие учет текущей, промежуточной и итоговой успеваемости обучающихся при освоении образовательных программ с использованием электронного обучения, дистанционных образовательных </a:t>
            </a:r>
            <a:r>
              <a:rPr lang="ru-RU" sz="1680" dirty="0" smtClean="0">
                <a:solidFill>
                  <a:srgbClr val="0070C0"/>
                </a:solidFill>
                <a:latin typeface="+mj-lt"/>
              </a:rPr>
              <a:t>технологий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Согласие обучающихся (законных представителей)  на обучение по программам, реализуемым с использованием электронного обучения, дистанционных образовательных технологий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Учебные планы программ, реализуемых с использованием частично или в полном объеме электронного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80" dirty="0">
                <a:solidFill>
                  <a:srgbClr val="0070C0"/>
                </a:solidFill>
                <a:latin typeface="+mj-lt"/>
              </a:rPr>
              <a:t>Календарные графики проведения дистанционных занятий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8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На сайте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образовательной организации: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+mj-l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70C0"/>
              </a:solidFill>
              <a:latin typeface="+mj-lt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Раздел, посвященный реализации проекта СДШ НСО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Список исполнителей проекта, количество учебных групп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Список используемых курсов РСДО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Используемые модели применения ЭО, ДОТ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Локальные акты, регламентирующие использование ЭО, ДОТ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Годовой отчет с анализом результатов итоговой аттестации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+mj-l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70C0"/>
              </a:solidFill>
              <a:latin typeface="+mj-lt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1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Руководитель </a:t>
            </a: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проекта «СДШ НСО»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Ким </a:t>
            </a: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Неля Андреевна,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заместитель директора ОблЦИТ по УМР, 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383)349-5-800 доп. 202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kna@oblcit.ru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6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Контакты: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Яшкин Игорь Львович,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начальник отдела дистанционного обучения,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СДШ НСО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240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8-903-997-38-15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yil@oblcit.ru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0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t">
              <a:lnSpc>
                <a:spcPct val="107000"/>
              </a:lnSpc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Направление «Обучение школьников»:</a:t>
            </a:r>
          </a:p>
          <a:p>
            <a:pPr lvl="1" algn="ctr" fontAlgn="t">
              <a:lnSpc>
                <a:spcPct val="107000"/>
              </a:lnSpc>
            </a:pPr>
            <a:r>
              <a:rPr lang="ru-RU" sz="28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региональные координаторы 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старшие методисты отдела дистанционного обучения:</a:t>
            </a:r>
            <a:b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Сергеева Анна Александровна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saa</a:t>
            </a:r>
            <a:r>
              <a:rPr lang="en-US" alt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@oblcit.ru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alt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242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Деревягина Диана Александровна </a:t>
            </a:r>
          </a:p>
          <a:p>
            <a:pPr lvl="1" algn="ctr" fontAlgn="t">
              <a:lnSpc>
                <a:spcPct val="107000"/>
              </a:lnSpc>
            </a:pP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(+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проект 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EKO-digital</a:t>
            </a:r>
            <a:r>
              <a:rPr lang="ru-RU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dda@oblcit.ru</a:t>
            </a:r>
            <a:r>
              <a:rPr lang="ru-RU" altLang="ru-RU" sz="28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ru-RU" sz="28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IT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 направление в проекте</a:t>
            </a:r>
            <a:b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«Специализированные классы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»:</a:t>
            </a:r>
            <a: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региональный координатор 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старший методист отдела дистанционного обучения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Слободчикова Сардана Михайловна 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usm@oblcit.ru</a:t>
            </a:r>
            <a:b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(383)349-5-800 доп. 243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4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9796" y="1184988"/>
            <a:ext cx="7585788" cy="51713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t">
              <a:lnSpc>
                <a:spcPct val="107000"/>
              </a:lnSpc>
            </a:pPr>
            <a:r>
              <a:rPr lang="ru-RU" sz="2000" b="1" dirty="0" smtClean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ndara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проекта,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методист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отдела дистанционного обучения: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Азарова 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Наталья Вадимовна</a:t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>anv@oblcit.ru</a:t>
            </a:r>
            <a: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70C0"/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+mj-lt"/>
                <a:ea typeface="+mj-ea"/>
                <a:cs typeface="Times New Roman" panose="02020603050405020304" pitchFamily="18" charset="0"/>
              </a:rPr>
              <a:t>(383)349-5-800 доп. 245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8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360644" y="5159829"/>
            <a:ext cx="4301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rgbClr val="5B9BD5">
                    <a:lumMod val="75000"/>
                  </a:srgbClr>
                </a:solidFill>
              </a:rPr>
              <a:t>Яшкин Игорь Львович, </a:t>
            </a:r>
          </a:p>
          <a:p>
            <a:pPr lvl="0" algn="ctr"/>
            <a:r>
              <a:rPr lang="ru-RU" dirty="0" smtClean="0">
                <a:solidFill>
                  <a:srgbClr val="5B9BD5">
                    <a:lumMod val="75000"/>
                  </a:srgbClr>
                </a:solidFill>
              </a:rPr>
              <a:t>начальник </a:t>
            </a:r>
            <a:r>
              <a:rPr lang="ru-RU" dirty="0">
                <a:solidFill>
                  <a:srgbClr val="5B9BD5">
                    <a:lumMod val="75000"/>
                  </a:srgbClr>
                </a:solidFill>
              </a:rPr>
              <a:t>ОДО ГБУ ДПО НСО «ОблЦИТ»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395" y="2603241"/>
            <a:ext cx="71659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Организационное, информационное и методическое сопровождение проекта СДШ НСО в 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40868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Начало отчетного периода в проекте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Сетевая дистанционная школа Новосибирской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области»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 2019-2020 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учебном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году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3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23 сентября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0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«Сетевая дистанционная школа Новосибирской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области»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 2019-2020 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учебном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году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5B9BD5">
                    <a:lumMod val="50000"/>
                  </a:srgbClr>
                </a:solidFill>
                <a:ea typeface="+mj-ea"/>
                <a:cs typeface="+mj-cs"/>
              </a:rPr>
              <a:t> 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35 муниципалитетов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237 образовательных организаций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46 образовательных организации из г. Новосибирска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12350 обучающихся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21942 подключения</a:t>
            </a:r>
          </a:p>
          <a:p>
            <a:pPr lvl="1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780 сетевых педагогов</a:t>
            </a: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5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>
                <a:solidFill>
                  <a:srgbClr val="0070C0"/>
                </a:solidFill>
                <a:latin typeface="+mj-lt"/>
              </a:rPr>
              <a:t>Образовательный контент РСДО Новосибирской </a:t>
            </a: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области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219 электронных курсов по </a:t>
            </a:r>
            <a:r>
              <a:rPr lang="ru-RU" sz="2400" dirty="0">
                <a:solidFill>
                  <a:srgbClr val="0070C0"/>
                </a:solidFill>
                <a:latin typeface="+mj-lt"/>
              </a:rPr>
              <a:t>предметам учебного </a:t>
            </a: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плана  </a:t>
            </a:r>
            <a:endParaRPr lang="ru-RU" sz="2400" dirty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39 курсов в апробации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27 курсов в разработке на 2019/2020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70C0"/>
                </a:solidFill>
                <a:latin typeface="+mj-lt"/>
              </a:rPr>
              <a:t>Для ОО Новосибирской области развернуто 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70C0"/>
                </a:solidFill>
                <a:latin typeface="+mj-lt"/>
              </a:rPr>
              <a:t>1140 электронных курсов</a:t>
            </a: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rgbClr val="0070C0"/>
              </a:solidFill>
              <a:latin typeface="+mj-lt"/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6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2" name="Схема 51"/>
          <p:cNvGraphicFramePr/>
          <p:nvPr>
            <p:extLst>
              <p:ext uri="{D42A27DB-BD31-4B8C-83A1-F6EECF244321}">
                <p14:modId xmlns:p14="http://schemas.microsoft.com/office/powerpoint/2010/main" val="2984403066"/>
              </p:ext>
            </p:extLst>
          </p:nvPr>
        </p:nvGraphicFramePr>
        <p:xfrm>
          <a:off x="754273" y="1483567"/>
          <a:ext cx="7382022" cy="514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6325" y="898792"/>
            <a:ext cx="7137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+mj-lt"/>
              </a:rPr>
              <a:t>Уровни управления проектом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</a:rPr>
              <a:t>СДШ НСО</a:t>
            </a:r>
            <a:endParaRPr lang="ru-RU" sz="32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15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8457" y="1184988"/>
            <a:ext cx="7585788" cy="51318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 sz="1680" b="1" i="0" u="none" strike="noStrike" kern="1200" baseline="0">
                <a:solidFill>
                  <a:srgbClr val="5B9BD5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18457" y="1184988"/>
            <a:ext cx="7585787" cy="5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>
            <a:lvl1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defTabSz="982663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Взаимодействие </a:t>
            </a:r>
            <a:r>
              <a:rPr lang="ru-RU" sz="3200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в проекте «СДШ НСО»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58" y="1791703"/>
            <a:ext cx="7393586" cy="452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9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605" y="1119674"/>
            <a:ext cx="8677468" cy="52366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75000"/>
              </a:lnSpc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Порядок взаимодействия ОО </a:t>
            </a:r>
          </a:p>
          <a:p>
            <a:pPr algn="ctr">
              <a:lnSpc>
                <a:spcPct val="75000"/>
              </a:lnSpc>
            </a:pP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с региональными координаторами</a:t>
            </a:r>
          </a:p>
          <a:p>
            <a:endParaRPr lang="ru-RU" sz="1680" dirty="0" smtClean="0">
              <a:solidFill>
                <a:srgbClr val="0070C0"/>
              </a:solidFill>
              <a:latin typeface="+mj-lt"/>
            </a:endParaRPr>
          </a:p>
          <a:p>
            <a:endParaRPr lang="ru-RU" sz="1680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Руководитель 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проекта СДШ НСО – Н.А. Ким, зам. директора по УМР ГБУ ДПО НСО «ОблЦИТ»</a:t>
            </a:r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Муниципальный координатор – Н.Н. Федорченко (</a:t>
            </a:r>
            <a:r>
              <a:rPr lang="ru-RU" sz="2000" dirty="0">
                <a:solidFill>
                  <a:srgbClr val="0070C0"/>
                </a:solidFill>
                <a:latin typeface="+mj-lt"/>
              </a:rPr>
              <a:t>МКУ ДПО ГЦИ "Эгида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")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Все заявки, запросы – официально, на имя Руководителя проекта (копия муниципальному координатору)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Все обращения к региональным координаторам, - через муниципального координатора!</a:t>
            </a:r>
          </a:p>
          <a:p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endParaRPr lang="ru-RU" sz="2000" dirty="0" smtClean="0">
              <a:solidFill>
                <a:srgbClr val="0070C0"/>
              </a:solidFill>
              <a:latin typeface="+mj-lt"/>
            </a:endParaRPr>
          </a:p>
          <a:p>
            <a:endParaRPr lang="ru-RU" sz="2000" dirty="0">
              <a:solidFill>
                <a:srgbClr val="0070C0"/>
              </a:solidFill>
              <a:latin typeface="+mj-lt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t">
              <a:lnSpc>
                <a:spcPct val="107000"/>
              </a:lnSpc>
            </a:pPr>
            <a:endParaRPr lang="ru-RU" sz="168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9F1243F-1582-4854-A1CB-EF50353B581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1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1220</Words>
  <Application>Microsoft Office PowerPoint</Application>
  <PresentationFormat>Экран (4:3)</PresentationFormat>
  <Paragraphs>482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Candara</vt:lpstr>
      <vt:lpstr>Times New Roman</vt:lpstr>
      <vt:lpstr>Wingdings</vt:lpstr>
      <vt:lpstr>Тема Office</vt:lpstr>
      <vt:lpstr>«Требования к реализации проекта СДШ НСО в общеобразовательных организациях города Новосибирска»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Сергеева Анна Александровна</dc:creator>
  <cp:lastModifiedBy>Яшкин Игорь Львович</cp:lastModifiedBy>
  <cp:revision>176</cp:revision>
  <dcterms:created xsi:type="dcterms:W3CDTF">2018-09-03T05:57:31Z</dcterms:created>
  <dcterms:modified xsi:type="dcterms:W3CDTF">2019-10-08T04:00:25Z</dcterms:modified>
</cp:coreProperties>
</file>